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1" r:id="rId2"/>
    <p:sldId id="264" r:id="rId3"/>
    <p:sldId id="274" r:id="rId4"/>
    <p:sldId id="275" r:id="rId5"/>
    <p:sldId id="276" r:id="rId6"/>
    <p:sldId id="284" r:id="rId7"/>
    <p:sldId id="287" r:id="rId8"/>
    <p:sldId id="282" r:id="rId9"/>
    <p:sldId id="286" r:id="rId10"/>
    <p:sldId id="288" r:id="rId11"/>
    <p:sldId id="289" r:id="rId12"/>
    <p:sldId id="280" r:id="rId13"/>
    <p:sldId id="290" r:id="rId14"/>
    <p:sldId id="263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88355" autoAdjust="0"/>
  </p:normalViewPr>
  <p:slideViewPr>
    <p:cSldViewPr snapToGrid="0">
      <p:cViewPr varScale="1">
        <p:scale>
          <a:sx n="100" d="100"/>
          <a:sy n="100" d="100"/>
        </p:scale>
        <p:origin x="99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2022/3/9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2022/3/9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教育局來文，要求學期末須辦理線上教學演練，故作此簡報供老師們參考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4438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6802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勿直接接拍攝投影畫面，畫面如照片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9686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4103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8145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 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無線基地台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869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突發狀況，授課過程中若遇到網路連線品質不佳，仍要進行線上授課時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手機開熱點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560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374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5890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5102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614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9673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535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2022/3/9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2022/3/9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2022/3/9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2022/3/9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2022/3/9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2022/3/9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2022/3/9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2022/3/9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2022/3/9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2022/3/9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2022/3/9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2022/3/9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2022/3/9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75036" y="1990726"/>
            <a:ext cx="7402514" cy="1438274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7000" b="1" dirty="0">
                <a:solidFill>
                  <a:schemeClr val="tx2"/>
                </a:solidFill>
                <a:latin typeface="Salesforce Sans"/>
                <a:sym typeface="Salesforce Sans"/>
              </a:rPr>
              <a:t>線上實體同步教學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31981" y="3648075"/>
            <a:ext cx="6858002" cy="914400"/>
          </a:xfrm>
        </p:spPr>
        <p:txBody>
          <a:bodyPr rtlCol="0">
            <a:norm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Salesforce Sans"/>
                <a:sym typeface="Salesforce Sans"/>
              </a:rPr>
              <a:t>設備設置及操作參考範例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F09050FC-52F9-427F-90B6-8F3E805CE319}"/>
              </a:ext>
            </a:extLst>
          </p:cNvPr>
          <p:cNvSpPr txBox="1">
            <a:spLocks/>
          </p:cNvSpPr>
          <p:nvPr/>
        </p:nvSpPr>
        <p:spPr>
          <a:xfrm>
            <a:off x="11123613" y="6086475"/>
            <a:ext cx="997319" cy="62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b="1" dirty="0">
                <a:solidFill>
                  <a:srgbClr val="00B050"/>
                </a:solidFill>
                <a:latin typeface="Salesforce Sans"/>
                <a:sym typeface="Salesforce Sans"/>
              </a:rPr>
              <a:t>SLPS</a:t>
            </a:r>
            <a:endParaRPr lang="zh-TW" altLang="en-US" sz="3200" b="1" dirty="0">
              <a:solidFill>
                <a:srgbClr val="00B050"/>
              </a:solidFill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0349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191376" y="913713"/>
            <a:ext cx="4676774" cy="4572000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</a:rPr>
              <a:t>操作流程</a:t>
            </a:r>
            <a:endParaRPr lang="en-US" altLang="zh-TW" sz="3200" dirty="0">
              <a:solidFill>
                <a:srgbClr val="000000"/>
              </a:solidFill>
            </a:endParaRPr>
          </a:p>
          <a:p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5.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教師透過教材機在</a:t>
            </a:r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meet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中固定視訊設備畫面</a:t>
            </a:r>
            <a:r>
              <a:rPr lang="zh-TW" altLang="en-US" sz="2400" dirty="0">
                <a:solidFill>
                  <a:srgbClr val="000000"/>
                </a:solidFill>
              </a:rPr>
              <a:t>。</a:t>
            </a:r>
            <a:endParaRPr lang="en-US" altLang="zh-TW" sz="2400" dirty="0">
              <a:solidFill>
                <a:srgbClr val="000000"/>
              </a:solidFill>
            </a:endParaRPr>
          </a:p>
          <a:p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6.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觀看教材機螢幕畫面，調整視訊設備放置位置</a:t>
            </a:r>
            <a:r>
              <a:rPr lang="zh-TW" altLang="en-US" sz="2400" dirty="0">
                <a:solidFill>
                  <a:srgbClr val="000000"/>
                </a:solidFill>
              </a:rPr>
              <a:t>。</a:t>
            </a:r>
            <a:endParaRPr lang="en-US" altLang="zh-TW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altLang="zh-TW" sz="2400" dirty="0">
                <a:solidFill>
                  <a:srgbClr val="000000"/>
                </a:solidFill>
              </a:rPr>
              <a:t>7.</a:t>
            </a:r>
            <a:r>
              <a:rPr lang="zh-TW" altLang="en-US" sz="2400" dirty="0">
                <a:solidFill>
                  <a:srgbClr val="000000"/>
                </a:solidFill>
              </a:rPr>
              <a:t>地板標示視訊設備放置標點。</a:t>
            </a:r>
            <a:endParaRPr lang="en-US" altLang="zh-TW" sz="2400" dirty="0">
              <a:solidFill>
                <a:srgbClr val="000000"/>
              </a:solidFill>
            </a:endParaRPr>
          </a:p>
          <a:p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8.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黑板標記可書寫的範圍</a:t>
            </a:r>
            <a:r>
              <a:rPr lang="zh-TW" altLang="en-US" sz="2400" dirty="0">
                <a:solidFill>
                  <a:srgbClr val="000000"/>
                </a:solidFill>
              </a:rPr>
              <a:t>。</a:t>
            </a:r>
            <a:endParaRPr lang="en-US" altLang="zh-TW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altLang="zh-TW" sz="2400" dirty="0">
                <a:solidFill>
                  <a:srgbClr val="000000"/>
                </a:solidFill>
              </a:rPr>
              <a:t>9.</a:t>
            </a:r>
            <a:r>
              <a:rPr lang="zh-TW" altLang="en-US" sz="2400" dirty="0">
                <a:solidFill>
                  <a:srgbClr val="000000"/>
                </a:solidFill>
              </a:rPr>
              <a:t>試寫板書，調整字體大小</a:t>
            </a:r>
            <a:r>
              <a:rPr lang="zh-TW" altLang="en-US" sz="1800" dirty="0">
                <a:solidFill>
                  <a:srgbClr val="000000"/>
                </a:solidFill>
              </a:rPr>
              <a:t>。</a:t>
            </a:r>
            <a:endParaRPr lang="zh-TW" altLang="en-US" sz="18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5" name="標題 7">
            <a:extLst>
              <a:ext uri="{FF2B5EF4-FFF2-40B4-BE49-F238E27FC236}">
                <a16:creationId xmlns:a16="http://schemas.microsoft.com/office/drawing/2014/main" id="{AD523F89-E3E0-4ED6-9A70-5245BC2BB616}"/>
              </a:ext>
            </a:extLst>
          </p:cNvPr>
          <p:cNvSpPr txBox="1">
            <a:spLocks/>
          </p:cNvSpPr>
          <p:nvPr/>
        </p:nvSpPr>
        <p:spPr>
          <a:xfrm>
            <a:off x="722313" y="219075"/>
            <a:ext cx="60579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accent1"/>
                </a:solidFill>
                <a:sym typeface="Salesforce Sans"/>
              </a:rPr>
              <a:t>同步教學</a:t>
            </a:r>
            <a:r>
              <a:rPr lang="en-US" altLang="zh-TW" b="1" dirty="0">
                <a:solidFill>
                  <a:schemeClr val="accent1"/>
                </a:solidFill>
                <a:sym typeface="Salesforce Sans"/>
              </a:rPr>
              <a:t>-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課前準備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-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</a:rPr>
              <a:t>設備擺設及步驟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-2</a:t>
            </a:r>
            <a:endParaRPr lang="zh-TW" altLang="en-US" dirty="0"/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ECE0244C-68D6-4CE3-AE80-9D05448674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971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191376" y="913713"/>
            <a:ext cx="4676774" cy="4572000"/>
          </a:xfrm>
        </p:spPr>
        <p:txBody>
          <a:bodyPr rtlCol="0">
            <a:normAutofit fontScale="85000" lnSpcReduction="20000"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</a:rPr>
              <a:t>操作流程</a:t>
            </a:r>
            <a:endParaRPr lang="en-US" altLang="zh-TW" sz="3200" dirty="0">
              <a:solidFill>
                <a:srgbClr val="000000"/>
              </a:solidFill>
            </a:endParaRPr>
          </a:p>
          <a:p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10.</a:t>
            </a:r>
            <a:r>
              <a:rPr lang="zh-TW" altLang="en-US" sz="2400" b="0" i="0" u="none" strike="noStrike" baseline="0" dirty="0">
                <a:solidFill>
                  <a:srgbClr val="FF0000"/>
                </a:solidFill>
              </a:rPr>
              <a:t>播放影片時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，投影機投影</a:t>
            </a:r>
            <a:r>
              <a:rPr lang="en-US" altLang="zh-TW" sz="1600" b="0" i="0" u="none" strike="noStrike" baseline="0" dirty="0">
                <a:solidFill>
                  <a:srgbClr val="FF0000"/>
                </a:solidFill>
              </a:rPr>
              <a:t>(</a:t>
            </a:r>
            <a:r>
              <a:rPr lang="zh-TW" altLang="en-US" sz="1600" dirty="0">
                <a:solidFill>
                  <a:srgbClr val="FF0000"/>
                </a:solidFill>
              </a:rPr>
              <a:t>教室</a:t>
            </a:r>
            <a:r>
              <a:rPr lang="zh-TW" altLang="en-US" sz="1600" b="0" i="0" u="none" strike="noStrike" baseline="0" dirty="0">
                <a:solidFill>
                  <a:srgbClr val="FF0000"/>
                </a:solidFill>
              </a:rPr>
              <a:t>學生觀看</a:t>
            </a:r>
            <a:r>
              <a:rPr lang="en-US" altLang="zh-TW" sz="1600" b="0" i="0" u="none" strike="noStrike" baseline="0" dirty="0">
                <a:solidFill>
                  <a:srgbClr val="FF0000"/>
                </a:solidFill>
              </a:rPr>
              <a:t>)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，</a:t>
            </a:r>
            <a:r>
              <a:rPr lang="zh-TW" altLang="en-US" sz="2400" b="0" i="0" u="none" strike="noStrike" baseline="0" dirty="0">
                <a:solidFill>
                  <a:srgbClr val="00B0F0"/>
                </a:solidFill>
              </a:rPr>
              <a:t>視訊設備關閉麥克風</a:t>
            </a:r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(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收音</a:t>
            </a:r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)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，以免產生回授</a:t>
            </a:r>
            <a:r>
              <a:rPr lang="zh-TW" altLang="en-US" sz="2400" dirty="0">
                <a:solidFill>
                  <a:srgbClr val="000000"/>
                </a:solidFill>
              </a:rPr>
              <a:t>。</a:t>
            </a:r>
            <a:endParaRPr lang="en-US" altLang="zh-TW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11.</a:t>
            </a:r>
            <a:r>
              <a:rPr lang="zh-TW" altLang="en-US" sz="2400" b="1" dirty="0">
                <a:solidFill>
                  <a:srgbClr val="000000"/>
                </a:solidFill>
              </a:rPr>
              <a:t>線上學生端要固定視訊機畫面，但由教材機分享畫面時，須指導學生切換成觀看教材機畫面</a:t>
            </a:r>
            <a:r>
              <a:rPr lang="zh-TW" altLang="en-US" sz="2400" dirty="0">
                <a:solidFill>
                  <a:srgbClr val="000000"/>
                </a:solidFill>
              </a:rPr>
              <a:t>。</a:t>
            </a:r>
            <a:endParaRPr lang="en-US" altLang="zh-TW" sz="2400" dirty="0">
              <a:solidFill>
                <a:srgbClr val="000000"/>
              </a:solidFill>
            </a:endParaRPr>
          </a:p>
          <a:p>
            <a:r>
              <a:rPr lang="en-US" altLang="zh-TW" sz="2400" dirty="0">
                <a:solidFill>
                  <a:srgbClr val="000000"/>
                </a:solidFill>
              </a:rPr>
              <a:t>12.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由教材機</a:t>
            </a:r>
            <a:r>
              <a:rPr lang="zh-TW" altLang="en-US" sz="2400" dirty="0">
                <a:solidFill>
                  <a:srgbClr val="000000"/>
                </a:solidFill>
              </a:rPr>
              <a:t>分享螢幕畫面</a:t>
            </a:r>
            <a:r>
              <a:rPr lang="en-US" altLang="zh-TW" sz="2400" dirty="0">
                <a:solidFill>
                  <a:srgbClr val="000000"/>
                </a:solidFill>
              </a:rPr>
              <a:t>(</a:t>
            </a:r>
            <a:r>
              <a:rPr lang="zh-TW" altLang="en-US" sz="2400" dirty="0">
                <a:solidFill>
                  <a:srgbClr val="FF0000"/>
                </a:solidFill>
              </a:rPr>
              <a:t>分頁</a:t>
            </a:r>
            <a:r>
              <a:rPr lang="en-US" altLang="zh-TW" sz="2400" dirty="0">
                <a:solidFill>
                  <a:srgbClr val="000000"/>
                </a:solidFill>
              </a:rPr>
              <a:t>)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試播</a:t>
            </a:r>
            <a:r>
              <a:rPr lang="en-US" altLang="zh-TW" sz="2400" b="0" i="0" u="none" strike="noStrike" baseline="0" dirty="0" err="1">
                <a:solidFill>
                  <a:srgbClr val="000000"/>
                </a:solidFill>
              </a:rPr>
              <a:t>youtube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影片</a:t>
            </a:r>
            <a:r>
              <a:rPr lang="en-US" altLang="zh-TW" sz="1600" b="0" i="0" u="none" strike="noStrike" baseline="0" dirty="0">
                <a:solidFill>
                  <a:srgbClr val="FF0000"/>
                </a:solidFill>
              </a:rPr>
              <a:t>(</a:t>
            </a:r>
            <a:r>
              <a:rPr lang="zh-TW" altLang="en-US" sz="1600" b="0" i="0" u="none" strike="noStrike" baseline="0" dirty="0">
                <a:solidFill>
                  <a:srgbClr val="FF0000"/>
                </a:solidFill>
              </a:rPr>
              <a:t>線上學生收看</a:t>
            </a:r>
            <a:r>
              <a:rPr lang="en-US" altLang="zh-TW" sz="1600" b="0" i="0" u="none" strike="noStrike" baseline="0" dirty="0">
                <a:solidFill>
                  <a:srgbClr val="FF0000"/>
                </a:solidFill>
              </a:rPr>
              <a:t>)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zh-TW" altLang="en-US" sz="2400" dirty="0">
                <a:solidFill>
                  <a:srgbClr val="000000"/>
                </a:solidFill>
              </a:rPr>
              <a:t>。</a:t>
            </a:r>
            <a:endParaRPr lang="en-US" altLang="zh-TW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altLang="zh-TW" sz="2400" dirty="0">
                <a:solidFill>
                  <a:srgbClr val="000000"/>
                </a:solidFill>
              </a:rPr>
              <a:t>13.</a:t>
            </a:r>
            <a:r>
              <a:rPr lang="zh-TW" altLang="en-US" sz="2400" dirty="0">
                <a:solidFill>
                  <a:srgbClr val="000000"/>
                </a:solidFill>
              </a:rPr>
              <a:t>觀看完畢，若要回到教室老師說課，</a:t>
            </a:r>
            <a:r>
              <a:rPr lang="zh-TW" altLang="en-US" sz="2400" dirty="0">
                <a:solidFill>
                  <a:srgbClr val="00B0F0"/>
                </a:solidFill>
              </a:rPr>
              <a:t>視訊機麥克風記得開啟</a:t>
            </a:r>
            <a:r>
              <a:rPr lang="zh-TW" altLang="en-US" sz="2400" dirty="0">
                <a:solidFill>
                  <a:srgbClr val="000000"/>
                </a:solidFill>
              </a:rPr>
              <a:t>。</a:t>
            </a:r>
            <a:endParaRPr lang="en-US" altLang="zh-TW" sz="2400" dirty="0">
              <a:solidFill>
                <a:srgbClr val="000000"/>
              </a:solidFill>
            </a:endParaRPr>
          </a:p>
          <a:p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14.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授課音量依測試，正常即可，若線上學生反應收音不佳，再適時提高音量。</a:t>
            </a:r>
            <a:endParaRPr lang="zh-TW" altLang="en-US" sz="18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5" name="標題 7">
            <a:extLst>
              <a:ext uri="{FF2B5EF4-FFF2-40B4-BE49-F238E27FC236}">
                <a16:creationId xmlns:a16="http://schemas.microsoft.com/office/drawing/2014/main" id="{AD523F89-E3E0-4ED6-9A70-5245BC2BB616}"/>
              </a:ext>
            </a:extLst>
          </p:cNvPr>
          <p:cNvSpPr txBox="1">
            <a:spLocks/>
          </p:cNvSpPr>
          <p:nvPr/>
        </p:nvSpPr>
        <p:spPr>
          <a:xfrm>
            <a:off x="722313" y="219075"/>
            <a:ext cx="60579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accent1"/>
                </a:solidFill>
                <a:sym typeface="Salesforce Sans"/>
              </a:rPr>
              <a:t>同步教學</a:t>
            </a:r>
            <a:r>
              <a:rPr lang="en-US" altLang="zh-TW" b="1" dirty="0">
                <a:solidFill>
                  <a:schemeClr val="accent1"/>
                </a:solidFill>
                <a:sym typeface="Salesforce Sans"/>
              </a:rPr>
              <a:t>-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課前準備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-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</a:rPr>
              <a:t>設備擺設及步驟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-3</a:t>
            </a:r>
            <a:endParaRPr lang="zh-TW" altLang="en-US" dirty="0"/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18437004-9074-4E3E-882E-69DFC6A589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4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2586381-C327-4C41-95F0-321A569F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752475"/>
            <a:ext cx="10058402" cy="762000"/>
          </a:xfrm>
        </p:spPr>
        <p:txBody>
          <a:bodyPr/>
          <a:lstStyle/>
          <a:p>
            <a:r>
              <a:rPr lang="zh-TW" altLang="en-US" sz="3600" b="1" dirty="0">
                <a:solidFill>
                  <a:schemeClr val="accent1"/>
                </a:solidFill>
                <a:sym typeface="Salesforce Sans"/>
              </a:rPr>
              <a:t>同步教學</a:t>
            </a:r>
            <a:r>
              <a:rPr lang="en-US" altLang="zh-TW" sz="3600" b="1" dirty="0">
                <a:solidFill>
                  <a:schemeClr val="accent1"/>
                </a:solidFill>
                <a:sym typeface="Salesforce Sans"/>
              </a:rPr>
              <a:t>-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補充說明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-1</a:t>
            </a:r>
            <a:endParaRPr lang="zh-TW" altLang="en-US" dirty="0"/>
          </a:p>
        </p:txBody>
      </p:sp>
      <p:sp>
        <p:nvSpPr>
          <p:cNvPr id="9" name="文字版面配置區 3">
            <a:extLst>
              <a:ext uri="{FF2B5EF4-FFF2-40B4-BE49-F238E27FC236}">
                <a16:creationId xmlns:a16="http://schemas.microsoft.com/office/drawing/2014/main" id="{D5605842-927C-4916-862D-4E456D6FD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50" y="1781175"/>
            <a:ext cx="10191750" cy="4143375"/>
          </a:xfrm>
        </p:spPr>
        <p:txBody>
          <a:bodyPr anchor="ctr">
            <a:normAutofit/>
          </a:bodyPr>
          <a:lstStyle/>
          <a:p>
            <a:r>
              <a:rPr lang="en-US" altLang="zh-TW" sz="4000" b="0" i="0" u="none" strike="noStrike" baseline="0" dirty="0">
                <a:solidFill>
                  <a:srgbClr val="000000"/>
                </a:solidFill>
              </a:rPr>
              <a:t>1.</a:t>
            </a:r>
            <a:r>
              <a:rPr lang="zh-TW" altLang="en-US" sz="4000" b="0" i="0" u="none" strike="noStrike" baseline="0" dirty="0">
                <a:solidFill>
                  <a:srgbClr val="000000"/>
                </a:solidFill>
              </a:rPr>
              <a:t>視訊鏡頭</a:t>
            </a:r>
            <a:endParaRPr lang="en-US" altLang="zh-TW" sz="4000" b="0" i="0" u="none" strike="noStrike" baseline="0" dirty="0">
              <a:solidFill>
                <a:srgbClr val="000000"/>
              </a:solidFill>
            </a:endParaRPr>
          </a:p>
          <a:p>
            <a:r>
              <a:rPr lang="en-US" altLang="zh-TW" sz="4000" b="0" dirty="0">
                <a:solidFill>
                  <a:srgbClr val="000000"/>
                </a:solidFill>
                <a:sym typeface="Wingdings" panose="05000000000000000000" pitchFamily="2" charset="2"/>
              </a:rPr>
              <a:t>(1)</a:t>
            </a:r>
            <a:r>
              <a:rPr lang="zh-TW" altLang="en-US" sz="4000" b="0" dirty="0">
                <a:solidFill>
                  <a:srgbClr val="000000"/>
                </a:solidFill>
                <a:sym typeface="Wingdings" panose="05000000000000000000" pitchFamily="2" charset="2"/>
              </a:rPr>
              <a:t>全線上授課時使用</a:t>
            </a:r>
            <a:r>
              <a:rPr lang="en-US" altLang="zh-TW" sz="4000" b="0" dirty="0">
                <a:solidFill>
                  <a:srgbClr val="000000"/>
                </a:solidFill>
                <a:sym typeface="Wingdings" panose="05000000000000000000" pitchFamily="2" charset="2"/>
              </a:rPr>
              <a:t>(2)</a:t>
            </a:r>
            <a:r>
              <a:rPr lang="zh-TW" altLang="en-US" sz="4000" b="0" dirty="0">
                <a:solidFill>
                  <a:srgbClr val="000000"/>
                </a:solidFill>
                <a:sym typeface="Wingdings" panose="05000000000000000000" pitchFamily="2" charset="2"/>
              </a:rPr>
              <a:t>若視訊設備</a:t>
            </a:r>
            <a:r>
              <a:rPr lang="en-US" altLang="zh-TW" sz="4000" b="0" dirty="0">
                <a:solidFill>
                  <a:srgbClr val="000000"/>
                </a:solidFill>
                <a:sym typeface="Wingdings" panose="05000000000000000000" pitchFamily="2" charset="2"/>
              </a:rPr>
              <a:t>(</a:t>
            </a:r>
            <a:r>
              <a:rPr lang="zh-TW" altLang="en-US" sz="4000" b="0" dirty="0">
                <a:solidFill>
                  <a:srgbClr val="000000"/>
                </a:solidFill>
                <a:sym typeface="Wingdings" panose="05000000000000000000" pitchFamily="2" charset="2"/>
              </a:rPr>
              <a:t>筆電</a:t>
            </a:r>
            <a:r>
              <a:rPr lang="en-US" altLang="zh-TW" sz="4000" b="0" dirty="0">
                <a:solidFill>
                  <a:srgbClr val="000000"/>
                </a:solidFill>
                <a:sym typeface="Wingdings" panose="05000000000000000000" pitchFamily="2" charset="2"/>
              </a:rPr>
              <a:t>)</a:t>
            </a:r>
            <a:r>
              <a:rPr lang="zh-TW" altLang="en-US" sz="4000" b="0" dirty="0">
                <a:solidFill>
                  <a:srgbClr val="000000"/>
                </a:solidFill>
                <a:sym typeface="Wingdings" panose="05000000000000000000" pitchFamily="2" charset="2"/>
              </a:rPr>
              <a:t>較為老舊，可裝在筆電上進行視訊及收音。</a:t>
            </a:r>
            <a:endParaRPr lang="en-US" altLang="zh-TW" sz="4000" b="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en-US" altLang="zh-TW" sz="4000" b="0" i="0" u="none" strike="noStrike" baseline="0" dirty="0">
                <a:solidFill>
                  <a:srgbClr val="000000"/>
                </a:solidFill>
                <a:sym typeface="Wingdings" panose="05000000000000000000" pitchFamily="2" charset="2"/>
              </a:rPr>
              <a:t>2.</a:t>
            </a:r>
            <a:r>
              <a:rPr lang="zh-TW" altLang="en-US" sz="4000" b="0" i="0" u="none" strike="noStrike" baseline="0" dirty="0">
                <a:solidFill>
                  <a:srgbClr val="000000"/>
                </a:solidFill>
                <a:sym typeface="Wingdings" panose="05000000000000000000" pitchFamily="2" charset="2"/>
              </a:rPr>
              <a:t>鍵盤滑鼠</a:t>
            </a:r>
            <a:endParaRPr lang="en-US" altLang="zh-TW" sz="4000" b="0" i="0" u="none" strike="noStrike" baseline="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zh-TW" altLang="en-US" sz="4000" b="0" dirty="0">
                <a:solidFill>
                  <a:srgbClr val="000000"/>
                </a:solidFill>
                <a:sym typeface="Wingdings" panose="05000000000000000000" pitchFamily="2" charset="2"/>
              </a:rPr>
              <a:t>若教材機</a:t>
            </a:r>
            <a:r>
              <a:rPr lang="en-US" altLang="zh-TW" b="0" dirty="0">
                <a:solidFill>
                  <a:srgbClr val="000000"/>
                </a:solidFill>
                <a:sym typeface="Wingdings" panose="05000000000000000000" pitchFamily="2" charset="2"/>
              </a:rPr>
              <a:t>(</a:t>
            </a:r>
            <a:r>
              <a:rPr lang="zh-TW" altLang="en-US" b="0" dirty="0">
                <a:solidFill>
                  <a:srgbClr val="000000"/>
                </a:solidFill>
                <a:sym typeface="Wingdings" panose="05000000000000000000" pitchFamily="2" charset="2"/>
              </a:rPr>
              <a:t>班級電腦</a:t>
            </a:r>
            <a:r>
              <a:rPr lang="en-US" altLang="zh-TW" b="0" dirty="0">
                <a:solidFill>
                  <a:srgbClr val="000000"/>
                </a:solidFill>
                <a:sym typeface="Wingdings" panose="05000000000000000000" pitchFamily="2" charset="2"/>
              </a:rPr>
              <a:t>)</a:t>
            </a:r>
            <a:r>
              <a:rPr lang="zh-TW" altLang="en-US" sz="4000" b="0" dirty="0">
                <a:solidFill>
                  <a:srgbClr val="000000"/>
                </a:solidFill>
                <a:sym typeface="Wingdings" panose="05000000000000000000" pitchFamily="2" charset="2"/>
              </a:rPr>
              <a:t>是在教室後方的班級，可使用該設備放置在前方操作電腦。</a:t>
            </a:r>
            <a:endParaRPr lang="en-US" altLang="zh-TW" sz="4000" b="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41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191376" y="913713"/>
            <a:ext cx="4676774" cy="4572000"/>
          </a:xfrm>
        </p:spPr>
        <p:txBody>
          <a:bodyPr rtlCol="0">
            <a:normAutofit/>
          </a:bodyPr>
          <a:lstStyle/>
          <a:p>
            <a:r>
              <a:rPr lang="en-US" altLang="zh-TW" sz="2000" b="0" i="0" u="none" strike="noStrike" baseline="0" dirty="0">
                <a:solidFill>
                  <a:srgbClr val="000000"/>
                </a:solidFill>
              </a:rPr>
              <a:t>3.</a:t>
            </a:r>
            <a:r>
              <a:rPr lang="zh-TW" altLang="en-US" sz="2000" b="0" i="0" u="none" strike="noStrike" baseline="0" dirty="0">
                <a:solidFill>
                  <a:srgbClr val="000000"/>
                </a:solidFill>
              </a:rPr>
              <a:t>不使用平板架，亦可嘗試使用平板保護套自帶的立架功能，但須測試是否適合及放置位置。</a:t>
            </a:r>
            <a:endParaRPr lang="en-US" altLang="zh-TW" sz="2000" b="0" i="0" u="none" strike="noStrike" baseline="0" dirty="0">
              <a:solidFill>
                <a:srgbClr val="000000"/>
              </a:solidFill>
            </a:endParaRPr>
          </a:p>
          <a:p>
            <a:r>
              <a:rPr lang="en-US" altLang="zh-TW" sz="2000" dirty="0">
                <a:solidFill>
                  <a:srgbClr val="000000"/>
                </a:solidFill>
              </a:rPr>
              <a:t>4.</a:t>
            </a:r>
            <a:r>
              <a:rPr lang="zh-TW" altLang="en-US" sz="2000" dirty="0">
                <a:solidFill>
                  <a:srgbClr val="000000"/>
                </a:solidFill>
              </a:rPr>
              <a:t>同步授課時，若遇到網路連線狀況不佳，亦可利用視訊設備隨時改成</a:t>
            </a:r>
            <a:r>
              <a:rPr lang="zh-TW" altLang="en-US" sz="2000" b="0" i="0" u="none" strike="noStrike" baseline="0" dirty="0">
                <a:solidFill>
                  <a:srgbClr val="000000"/>
                </a:solidFill>
              </a:rPr>
              <a:t>錄製上課影片，提供遠距在家學生能非同步的事後觀看。</a:t>
            </a:r>
            <a:endParaRPr lang="en-US" altLang="zh-TW" sz="2000" b="0" i="0" u="none" strike="noStrike" baseline="0" dirty="0">
              <a:solidFill>
                <a:srgbClr val="000000"/>
              </a:solidFill>
            </a:endParaRPr>
          </a:p>
          <a:p>
            <a:r>
              <a:rPr lang="en-US" altLang="zh-TW" sz="2000" dirty="0">
                <a:solidFill>
                  <a:srgbClr val="000000"/>
                </a:solidFill>
              </a:rPr>
              <a:t>5.</a:t>
            </a:r>
            <a:r>
              <a:rPr lang="zh-TW" altLang="en-US" sz="2000" dirty="0">
                <a:solidFill>
                  <a:srgbClr val="000000"/>
                </a:solidFill>
              </a:rPr>
              <a:t>人要休息，設備亦同，儘量避免連續多堂課的同步教學。</a:t>
            </a:r>
            <a:endParaRPr lang="zh-TW" altLang="en-US" sz="2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5" name="標題 7">
            <a:extLst>
              <a:ext uri="{FF2B5EF4-FFF2-40B4-BE49-F238E27FC236}">
                <a16:creationId xmlns:a16="http://schemas.microsoft.com/office/drawing/2014/main" id="{AD523F89-E3E0-4ED6-9A70-5245BC2BB616}"/>
              </a:ext>
            </a:extLst>
          </p:cNvPr>
          <p:cNvSpPr txBox="1">
            <a:spLocks/>
          </p:cNvSpPr>
          <p:nvPr/>
        </p:nvSpPr>
        <p:spPr>
          <a:xfrm>
            <a:off x="722313" y="219075"/>
            <a:ext cx="60579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chemeClr val="accent1"/>
                </a:solidFill>
                <a:sym typeface="Salesforce Sans"/>
              </a:rPr>
              <a:t>同步教學</a:t>
            </a:r>
            <a:r>
              <a:rPr lang="en-US" altLang="zh-TW" sz="3600" b="1" dirty="0">
                <a:solidFill>
                  <a:schemeClr val="accent1"/>
                </a:solidFill>
                <a:sym typeface="Salesforce Sans"/>
              </a:rPr>
              <a:t>-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補充說明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-2</a:t>
            </a:r>
            <a:endParaRPr lang="zh-TW" altLang="en-US" dirty="0"/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BEC9E156-9983-4769-BF46-27EDB7EC98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06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2714624"/>
            <a:ext cx="6858002" cy="942975"/>
          </a:xfrm>
        </p:spPr>
        <p:txBody>
          <a:bodyPr rtlCol="0"/>
          <a:lstStyle/>
          <a:p>
            <a:pPr rtl="0"/>
            <a:r>
              <a:rPr lang="zh-TW" altLang="en-US" sz="4400" b="1" dirty="0">
                <a:latin typeface="Salesforce Sans"/>
                <a:sym typeface="Salesforce Sans"/>
              </a:rPr>
              <a:t>感謝各位</a:t>
            </a:r>
            <a:r>
              <a:rPr lang="en-US" altLang="zh-TW" sz="4400" b="1" dirty="0">
                <a:latin typeface="Salesforce Sans"/>
                <a:sym typeface="Salesforce Sans"/>
              </a:rPr>
              <a:t>~</a:t>
            </a:r>
            <a:endParaRPr lang="zh-TW" altLang="en-US" b="1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2586381-C327-4C41-95F0-321A569F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752475"/>
            <a:ext cx="10058402" cy="762000"/>
          </a:xfrm>
        </p:spPr>
        <p:txBody>
          <a:bodyPr/>
          <a:lstStyle/>
          <a:p>
            <a:r>
              <a:rPr lang="zh-TW" altLang="en-US" sz="3600" b="1" dirty="0">
                <a:solidFill>
                  <a:schemeClr val="accent1"/>
                </a:solidFill>
                <a:sym typeface="Salesforce Sans"/>
              </a:rPr>
              <a:t>同步教學</a:t>
            </a:r>
            <a:r>
              <a:rPr lang="en-US" altLang="zh-TW" sz="3600" b="1" dirty="0">
                <a:solidFill>
                  <a:schemeClr val="accent1"/>
                </a:solidFill>
                <a:sym typeface="Salesforce Sans"/>
              </a:rPr>
              <a:t>-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課前準備</a:t>
            </a:r>
            <a:endParaRPr lang="zh-TW" altLang="en-US" dirty="0"/>
          </a:p>
        </p:txBody>
      </p:sp>
      <p:sp>
        <p:nvSpPr>
          <p:cNvPr id="9" name="文字版面配置區 3">
            <a:extLst>
              <a:ext uri="{FF2B5EF4-FFF2-40B4-BE49-F238E27FC236}">
                <a16:creationId xmlns:a16="http://schemas.microsoft.com/office/drawing/2014/main" id="{D5605842-927C-4916-862D-4E456D6FD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0625" y="1743075"/>
            <a:ext cx="10191750" cy="4143375"/>
          </a:xfrm>
        </p:spPr>
        <p:txBody>
          <a:bodyPr anchor="ctr">
            <a:normAutofit fontScale="92500" lnSpcReduction="10000"/>
          </a:bodyPr>
          <a:lstStyle/>
          <a:p>
            <a:r>
              <a:rPr lang="zh-TW" altLang="en-US" sz="4000" b="1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地點選擇</a:t>
            </a:r>
            <a:r>
              <a:rPr lang="zh-TW" altLang="en-US" sz="4000" b="0" i="0" u="none" strike="noStrike" baseline="0" dirty="0">
                <a:solidFill>
                  <a:srgbClr val="000000"/>
                </a:solidFill>
              </a:rPr>
              <a:t>：</a:t>
            </a:r>
            <a:endParaRPr lang="en-US" altLang="zh-TW" sz="4000" b="0" i="0" u="none" strike="noStrike" baseline="0" dirty="0">
              <a:solidFill>
                <a:srgbClr val="000000"/>
              </a:solidFill>
            </a:endParaRPr>
          </a:p>
          <a:p>
            <a:r>
              <a:rPr lang="zh-TW" altLang="en-US" sz="4000" b="0" i="0" u="none" strike="noStrike" baseline="0" dirty="0">
                <a:solidFill>
                  <a:srgbClr val="000000"/>
                </a:solidFill>
              </a:rPr>
              <a:t>有穩定無線訊號或網點</a:t>
            </a:r>
            <a:endParaRPr lang="en-US" altLang="zh-TW" sz="4000" b="0" i="0" u="none" strike="noStrike" baseline="0" dirty="0">
              <a:solidFill>
                <a:srgbClr val="000000"/>
              </a:solidFill>
            </a:endParaRPr>
          </a:p>
          <a:p>
            <a:r>
              <a:rPr lang="en-US" altLang="zh-TW" sz="4000" b="0" i="0" u="none" strike="noStrike" baseline="0" dirty="0">
                <a:solidFill>
                  <a:srgbClr val="000000"/>
                </a:solidFill>
              </a:rPr>
              <a:t>1.</a:t>
            </a:r>
            <a:r>
              <a:rPr lang="zh-TW" altLang="en-US" sz="4000" b="0" i="0" u="none" strike="noStrike" baseline="0" dirty="0">
                <a:solidFill>
                  <a:srgbClr val="000000"/>
                </a:solidFill>
              </a:rPr>
              <a:t>班級教室</a:t>
            </a:r>
            <a:r>
              <a:rPr lang="en-US" altLang="zh-TW" sz="4000" b="0" i="0" u="none" strike="noStrike" baseline="0" dirty="0">
                <a:solidFill>
                  <a:srgbClr val="000000"/>
                </a:solidFill>
              </a:rPr>
              <a:t>(</a:t>
            </a:r>
            <a:r>
              <a:rPr lang="zh-TW" altLang="en-US" sz="4000" b="0" dirty="0">
                <a:solidFill>
                  <a:srgbClr val="000000"/>
                </a:solidFill>
              </a:rPr>
              <a:t>推薦</a:t>
            </a:r>
            <a:r>
              <a:rPr lang="en-US" altLang="zh-TW" sz="4000" b="0" i="0" u="none" strike="noStrike" baseline="0" dirty="0">
                <a:solidFill>
                  <a:srgbClr val="000000"/>
                </a:solidFill>
              </a:rPr>
              <a:t>)</a:t>
            </a:r>
          </a:p>
          <a:p>
            <a:r>
              <a:rPr lang="en-US" altLang="zh-TW" sz="4000" b="0" i="0" u="none" strike="noStrike" baseline="0" dirty="0">
                <a:solidFill>
                  <a:srgbClr val="000000"/>
                </a:solidFill>
              </a:rPr>
              <a:t>2.E401.E402</a:t>
            </a:r>
          </a:p>
          <a:p>
            <a:r>
              <a:rPr lang="en-US" altLang="zh-TW" sz="4000" b="0" i="0" u="none" strike="noStrike" baseline="0" dirty="0">
                <a:solidFill>
                  <a:srgbClr val="000000"/>
                </a:solidFill>
              </a:rPr>
              <a:t>3.</a:t>
            </a:r>
            <a:r>
              <a:rPr lang="zh-TW" altLang="en-US" sz="4000" b="0" i="0" u="none" strike="noStrike" baseline="0" dirty="0">
                <a:solidFill>
                  <a:srgbClr val="000000"/>
                </a:solidFill>
              </a:rPr>
              <a:t>科任</a:t>
            </a:r>
            <a:r>
              <a:rPr lang="en-US" altLang="zh-TW" sz="4000" b="0" i="0" u="none" strike="noStrike" baseline="0" dirty="0">
                <a:solidFill>
                  <a:srgbClr val="000000"/>
                </a:solidFill>
              </a:rPr>
              <a:t>-PC</a:t>
            </a:r>
            <a:r>
              <a:rPr lang="zh-TW" altLang="en-US" sz="4000" b="0" i="0" u="none" strike="noStrike" baseline="0" dirty="0">
                <a:solidFill>
                  <a:srgbClr val="000000"/>
                </a:solidFill>
              </a:rPr>
              <a:t>分享行動熱點</a:t>
            </a:r>
            <a:endParaRPr lang="en-US" altLang="zh-TW" sz="4000" b="0" i="0" u="none" strike="noStrike" baseline="0" dirty="0">
              <a:solidFill>
                <a:srgbClr val="000000"/>
              </a:solidFill>
            </a:endParaRPr>
          </a:p>
          <a:p>
            <a:r>
              <a:rPr lang="en-US" altLang="zh-TW" sz="4000" b="0" dirty="0">
                <a:solidFill>
                  <a:srgbClr val="000000"/>
                </a:solidFill>
              </a:rPr>
              <a:t>4.</a:t>
            </a:r>
            <a:r>
              <a:rPr lang="zh-TW" altLang="en-US" sz="4000" b="0" dirty="0">
                <a:solidFill>
                  <a:srgbClr val="000000"/>
                </a:solidFill>
              </a:rPr>
              <a:t>其他</a:t>
            </a:r>
            <a:r>
              <a:rPr lang="en-US" altLang="zh-TW" sz="2200" b="0" dirty="0">
                <a:solidFill>
                  <a:srgbClr val="000000"/>
                </a:solidFill>
              </a:rPr>
              <a:t>(</a:t>
            </a:r>
            <a:r>
              <a:rPr lang="zh-TW" altLang="en-US" sz="2200" b="0" dirty="0">
                <a:solidFill>
                  <a:srgbClr val="000000"/>
                </a:solidFill>
              </a:rPr>
              <a:t>有</a:t>
            </a:r>
            <a:r>
              <a:rPr lang="en-US" altLang="zh-TW" sz="2200" b="0" dirty="0" err="1">
                <a:solidFill>
                  <a:srgbClr val="000000"/>
                </a:solidFill>
              </a:rPr>
              <a:t>wifi</a:t>
            </a:r>
            <a:r>
              <a:rPr lang="zh-TW" altLang="en-US" sz="2200" b="0" dirty="0">
                <a:solidFill>
                  <a:srgbClr val="000000"/>
                </a:solidFill>
              </a:rPr>
              <a:t>訊號</a:t>
            </a:r>
            <a:r>
              <a:rPr lang="en-US" altLang="zh-TW" sz="2200" b="0" dirty="0">
                <a:solidFill>
                  <a:srgbClr val="000000"/>
                </a:solidFill>
              </a:rPr>
              <a:t>)-</a:t>
            </a:r>
            <a:r>
              <a:rPr lang="zh-TW" altLang="en-US" sz="2200" b="0" dirty="0">
                <a:solidFill>
                  <a:srgbClr val="000000"/>
                </a:solidFill>
              </a:rPr>
              <a:t>體育科任可參考</a:t>
            </a:r>
            <a:endParaRPr lang="en-US" altLang="zh-TW" sz="2200" b="0" dirty="0">
              <a:solidFill>
                <a:srgbClr val="000000"/>
              </a:solidFill>
            </a:endParaRPr>
          </a:p>
          <a:p>
            <a:r>
              <a:rPr lang="zh-TW" altLang="en-US" sz="3200" b="0" dirty="0">
                <a:solidFill>
                  <a:srgbClr val="000000"/>
                </a:solidFill>
              </a:rPr>
              <a:t>    展演</a:t>
            </a:r>
            <a:r>
              <a:rPr lang="en-US" altLang="zh-TW" sz="1600" b="0" dirty="0">
                <a:solidFill>
                  <a:srgbClr val="000000"/>
                </a:solidFill>
              </a:rPr>
              <a:t>(</a:t>
            </a:r>
            <a:r>
              <a:rPr lang="zh-TW" altLang="en-US" sz="1600" b="0" dirty="0">
                <a:solidFill>
                  <a:srgbClr val="000000"/>
                </a:solidFill>
              </a:rPr>
              <a:t>舊</a:t>
            </a:r>
            <a:r>
              <a:rPr lang="en-US" altLang="zh-TW" sz="1600" b="0" dirty="0">
                <a:solidFill>
                  <a:srgbClr val="000000"/>
                </a:solidFill>
              </a:rPr>
              <a:t>ap)</a:t>
            </a:r>
            <a:r>
              <a:rPr lang="en-US" altLang="zh-TW" sz="4000" b="0" dirty="0">
                <a:solidFill>
                  <a:srgbClr val="000000"/>
                </a:solidFill>
              </a:rPr>
              <a:t>.</a:t>
            </a:r>
            <a:r>
              <a:rPr lang="zh-TW" altLang="en-US" sz="3200" b="0" dirty="0">
                <a:solidFill>
                  <a:srgbClr val="000000"/>
                </a:solidFill>
              </a:rPr>
              <a:t>劍道</a:t>
            </a:r>
            <a:r>
              <a:rPr lang="en-US" altLang="zh-TW" sz="1600" b="0" dirty="0">
                <a:solidFill>
                  <a:srgbClr val="000000"/>
                </a:solidFill>
              </a:rPr>
              <a:t>(</a:t>
            </a:r>
            <a:r>
              <a:rPr lang="zh-TW" altLang="en-US" sz="1600" b="0" dirty="0">
                <a:solidFill>
                  <a:srgbClr val="000000"/>
                </a:solidFill>
              </a:rPr>
              <a:t>舊</a:t>
            </a:r>
            <a:r>
              <a:rPr lang="en-US" altLang="zh-TW" sz="1600" b="0" dirty="0">
                <a:solidFill>
                  <a:srgbClr val="000000"/>
                </a:solidFill>
              </a:rPr>
              <a:t>ap).</a:t>
            </a:r>
            <a:r>
              <a:rPr lang="zh-TW" altLang="en-US" sz="3200" b="0" dirty="0">
                <a:solidFill>
                  <a:srgbClr val="000000"/>
                </a:solidFill>
              </a:rPr>
              <a:t>階梯</a:t>
            </a:r>
            <a:r>
              <a:rPr lang="en-US" altLang="zh-TW" sz="1600" b="0" dirty="0">
                <a:solidFill>
                  <a:srgbClr val="000000"/>
                </a:solidFill>
              </a:rPr>
              <a:t>(</a:t>
            </a:r>
            <a:r>
              <a:rPr lang="zh-TW" altLang="en-US" sz="1600" b="0" dirty="0">
                <a:solidFill>
                  <a:srgbClr val="000000"/>
                </a:solidFill>
              </a:rPr>
              <a:t>舊</a:t>
            </a:r>
            <a:r>
              <a:rPr lang="en-US" altLang="zh-TW" sz="1600" b="0" dirty="0">
                <a:solidFill>
                  <a:srgbClr val="000000"/>
                </a:solidFill>
              </a:rPr>
              <a:t>ap).</a:t>
            </a:r>
            <a:r>
              <a:rPr lang="zh-TW" altLang="en-US" sz="3200" b="0" dirty="0">
                <a:solidFill>
                  <a:srgbClr val="000000"/>
                </a:solidFill>
              </a:rPr>
              <a:t>文教</a:t>
            </a:r>
            <a:r>
              <a:rPr lang="en-US" altLang="zh-TW" sz="1600" b="0" dirty="0">
                <a:solidFill>
                  <a:srgbClr val="000000"/>
                </a:solidFill>
              </a:rPr>
              <a:t>(</a:t>
            </a:r>
            <a:r>
              <a:rPr lang="zh-TW" altLang="en-US" sz="1600" b="0" dirty="0">
                <a:solidFill>
                  <a:srgbClr val="000000"/>
                </a:solidFill>
              </a:rPr>
              <a:t>新</a:t>
            </a:r>
            <a:r>
              <a:rPr lang="en-US" altLang="zh-TW" sz="1600" b="0" dirty="0" err="1">
                <a:solidFill>
                  <a:srgbClr val="000000"/>
                </a:solidFill>
              </a:rPr>
              <a:t>ap+pc</a:t>
            </a:r>
            <a:r>
              <a:rPr lang="en-US" altLang="zh-TW" sz="1600" b="0" dirty="0">
                <a:solidFill>
                  <a:srgbClr val="000000"/>
                </a:solidFill>
              </a:rPr>
              <a:t>+</a:t>
            </a:r>
            <a:r>
              <a:rPr lang="zh-TW" altLang="en-US" sz="1600" b="0" dirty="0">
                <a:solidFill>
                  <a:srgbClr val="000000"/>
                </a:solidFill>
              </a:rPr>
              <a:t>大屏</a:t>
            </a:r>
            <a:r>
              <a:rPr lang="en-US" altLang="zh-TW" sz="1600" b="0" dirty="0">
                <a:solidFill>
                  <a:srgbClr val="000000"/>
                </a:solidFill>
              </a:rPr>
              <a:t>).</a:t>
            </a:r>
          </a:p>
          <a:p>
            <a:r>
              <a:rPr lang="zh-TW" altLang="en-US" sz="3200" b="0" dirty="0">
                <a:solidFill>
                  <a:srgbClr val="000000"/>
                </a:solidFill>
              </a:rPr>
              <a:t>    家長會辦公室外</a:t>
            </a:r>
            <a:r>
              <a:rPr lang="en-US" altLang="zh-TW" sz="1900" b="0" dirty="0">
                <a:solidFill>
                  <a:srgbClr val="000000"/>
                </a:solidFill>
              </a:rPr>
              <a:t>(</a:t>
            </a:r>
            <a:r>
              <a:rPr lang="zh-TW" altLang="en-US" sz="2000" b="0" dirty="0">
                <a:solidFill>
                  <a:srgbClr val="000000"/>
                </a:solidFill>
              </a:rPr>
              <a:t>新</a:t>
            </a:r>
            <a:r>
              <a:rPr lang="en-US" altLang="zh-TW" sz="2000" b="0" dirty="0">
                <a:solidFill>
                  <a:srgbClr val="000000"/>
                </a:solidFill>
              </a:rPr>
              <a:t>ap</a:t>
            </a:r>
            <a:r>
              <a:rPr lang="en-US" altLang="zh-TW" sz="1900" b="0" dirty="0">
                <a:solidFill>
                  <a:srgbClr val="000000"/>
                </a:solidFill>
              </a:rPr>
              <a:t>).</a:t>
            </a:r>
            <a:r>
              <a:rPr lang="zh-TW" altLang="en-US" sz="3200" b="0" dirty="0">
                <a:solidFill>
                  <a:srgbClr val="000000"/>
                </a:solidFill>
              </a:rPr>
              <a:t>穿堂</a:t>
            </a:r>
            <a:r>
              <a:rPr lang="en-US" altLang="zh-TW" sz="1900" b="0" dirty="0">
                <a:solidFill>
                  <a:srgbClr val="000000"/>
                </a:solidFill>
              </a:rPr>
              <a:t>(</a:t>
            </a:r>
            <a:r>
              <a:rPr lang="zh-TW" altLang="en-US" sz="2000" b="0" dirty="0">
                <a:solidFill>
                  <a:srgbClr val="000000"/>
                </a:solidFill>
              </a:rPr>
              <a:t>新</a:t>
            </a:r>
            <a:r>
              <a:rPr lang="en-US" altLang="zh-TW" sz="2000" b="0" dirty="0">
                <a:solidFill>
                  <a:srgbClr val="000000"/>
                </a:solidFill>
              </a:rPr>
              <a:t>ap</a:t>
            </a:r>
            <a:r>
              <a:rPr lang="en-US" altLang="zh-TW" sz="1900" b="0" dirty="0">
                <a:solidFill>
                  <a:srgbClr val="000000"/>
                </a:solidFill>
              </a:rPr>
              <a:t>).</a:t>
            </a:r>
            <a:r>
              <a:rPr lang="zh-TW" altLang="en-US" sz="3000" b="0" dirty="0">
                <a:solidFill>
                  <a:srgbClr val="000000"/>
                </a:solidFill>
              </a:rPr>
              <a:t>後庭</a:t>
            </a:r>
            <a:r>
              <a:rPr lang="en-US" altLang="zh-TW" sz="1800" b="0" dirty="0">
                <a:solidFill>
                  <a:srgbClr val="000000"/>
                </a:solidFill>
              </a:rPr>
              <a:t>(</a:t>
            </a:r>
            <a:r>
              <a:rPr lang="zh-TW" altLang="en-US" sz="1800" b="0" dirty="0">
                <a:solidFill>
                  <a:srgbClr val="000000"/>
                </a:solidFill>
              </a:rPr>
              <a:t>新</a:t>
            </a:r>
            <a:r>
              <a:rPr lang="en-US" altLang="zh-TW" sz="1800" b="0" dirty="0">
                <a:solidFill>
                  <a:srgbClr val="000000"/>
                </a:solidFill>
              </a:rPr>
              <a:t>ap)</a:t>
            </a:r>
            <a:endParaRPr lang="en-US" altLang="zh-TW" sz="19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2423" y="317374"/>
            <a:ext cx="10046676" cy="606551"/>
          </a:xfrm>
        </p:spPr>
        <p:txBody>
          <a:bodyPr rtlCol="0"/>
          <a:lstStyle/>
          <a:p>
            <a:pPr algn="ctr" rtl="0"/>
            <a:r>
              <a:rPr lang="zh-TW" altLang="en-US" sz="3600" b="1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地點</a:t>
            </a:r>
            <a:r>
              <a:rPr lang="en-US" altLang="zh-TW" sz="3600" b="1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zh-TW" altLang="en-US" b="1" dirty="0">
                <a:sym typeface="Salesforce Sans"/>
              </a:rPr>
              <a:t>班級教室</a:t>
            </a:r>
            <a:r>
              <a:rPr lang="en-US" altLang="zh-TW" dirty="0">
                <a:sym typeface="Salesforce Sans"/>
              </a:rPr>
              <a:t>(</a:t>
            </a:r>
            <a:r>
              <a:rPr lang="zh-TW" altLang="en-US" dirty="0">
                <a:sym typeface="Salesforce Sans"/>
              </a:rPr>
              <a:t>含</a:t>
            </a:r>
            <a:r>
              <a:rPr lang="en-US" altLang="zh-TW" dirty="0">
                <a:sym typeface="Salesforce Sans"/>
              </a:rPr>
              <a:t>E401.E402)-</a:t>
            </a:r>
            <a:r>
              <a:rPr lang="zh-TW" altLang="en-US" dirty="0">
                <a:sym typeface="Salesforce Sans"/>
              </a:rPr>
              <a:t>網路設備</a:t>
            </a:r>
          </a:p>
        </p:txBody>
      </p:sp>
      <p:pic>
        <p:nvPicPr>
          <p:cNvPr id="12" name="圖片版面配置區 11">
            <a:extLst>
              <a:ext uri="{FF2B5EF4-FFF2-40B4-BE49-F238E27FC236}">
                <a16:creationId xmlns:a16="http://schemas.microsoft.com/office/drawing/2014/main" id="{431323D8-97C4-40CD-B0DA-EAF6D6DCE08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AE049D32-5298-4BFD-B3FF-723B7BA34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校內</a:t>
            </a:r>
            <a:r>
              <a:rPr lang="en-US" altLang="zh-TW" dirty="0"/>
              <a:t>IPAD</a:t>
            </a:r>
            <a:r>
              <a:rPr lang="zh-TW" altLang="en-US" dirty="0"/>
              <a:t>可自動連上</a:t>
            </a:r>
            <a:r>
              <a:rPr lang="en-US" altLang="zh-TW" dirty="0"/>
              <a:t>WIFI(NTPC-mobile)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個人資訊設備</a:t>
            </a:r>
            <a:r>
              <a:rPr lang="en-US" altLang="zh-TW" dirty="0"/>
              <a:t>(</a:t>
            </a:r>
            <a:r>
              <a:rPr lang="zh-TW" altLang="en-US" dirty="0"/>
              <a:t>手機</a:t>
            </a:r>
            <a:r>
              <a:rPr lang="en-US" altLang="zh-TW" dirty="0"/>
              <a:t>.</a:t>
            </a:r>
            <a:r>
              <a:rPr lang="zh-TW" altLang="en-US" dirty="0"/>
              <a:t>筆電等</a:t>
            </a:r>
            <a:r>
              <a:rPr lang="en-US" altLang="zh-TW" dirty="0"/>
              <a:t>)</a:t>
            </a:r>
            <a:r>
              <a:rPr lang="zh-TW" altLang="en-US" dirty="0"/>
              <a:t>，提供網卡</a:t>
            </a:r>
            <a:r>
              <a:rPr lang="en-US" altLang="zh-TW" dirty="0"/>
              <a:t>MAC</a:t>
            </a:r>
            <a:r>
              <a:rPr lang="zh-TW" altLang="en-US" dirty="0"/>
              <a:t>碼，供資訊組協助設定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4" name="圖片版面配置區 13">
            <a:extLst>
              <a:ext uri="{FF2B5EF4-FFF2-40B4-BE49-F238E27FC236}">
                <a16:creationId xmlns:a16="http://schemas.microsoft.com/office/drawing/2014/main" id="{E7A8A851-2286-4CF9-894D-B0DD4E56803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492FA7B0-64C2-4C75-BA70-980B6E7D1E54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160010"/>
          </a:xfrm>
        </p:spPr>
        <p:txBody>
          <a:bodyPr>
            <a:normAutofit/>
          </a:bodyPr>
          <a:lstStyle/>
          <a:p>
            <a:r>
              <a:rPr lang="en-US" altLang="zh-TW" sz="1400" dirty="0"/>
              <a:t>1.</a:t>
            </a:r>
            <a:r>
              <a:rPr lang="zh-TW" altLang="en-US" sz="1400" b="1" dirty="0"/>
              <a:t>有線網路</a:t>
            </a:r>
            <a:r>
              <a:rPr lang="zh-TW" altLang="en-US" sz="1400" dirty="0"/>
              <a:t>連接上網</a:t>
            </a:r>
            <a:r>
              <a:rPr lang="en-US" altLang="zh-TW" sz="1400" dirty="0"/>
              <a:t>(</a:t>
            </a:r>
            <a:r>
              <a:rPr lang="zh-TW" altLang="en-US" sz="1400" dirty="0"/>
              <a:t>視需求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/>
              <a:t>2.</a:t>
            </a:r>
            <a:r>
              <a:rPr lang="zh-TW" altLang="en-US" sz="1400" dirty="0"/>
              <a:t>請連接中間網路孔，兩側網路孔</a:t>
            </a:r>
            <a:r>
              <a:rPr lang="zh-TW" altLang="en-US" sz="1400" dirty="0">
                <a:solidFill>
                  <a:srgbClr val="FF0000"/>
                </a:solidFill>
              </a:rPr>
              <a:t>不要使用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en-US" altLang="zh-TW" sz="1400" dirty="0"/>
              <a:t>3.</a:t>
            </a:r>
            <a:r>
              <a:rPr lang="zh-TW" altLang="en-US" sz="1400" dirty="0"/>
              <a:t>請先測試，若無法上網請與資訊組聯繫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ED99996-0B55-4939-B560-D9A4B9A3B619}"/>
              </a:ext>
            </a:extLst>
          </p:cNvPr>
          <p:cNvSpPr txBox="1"/>
          <p:nvPr/>
        </p:nvSpPr>
        <p:spPr>
          <a:xfrm>
            <a:off x="2038351" y="1387969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班級教室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E39A1AF-ED3D-448B-A163-F39A34B7E525}"/>
              </a:ext>
            </a:extLst>
          </p:cNvPr>
          <p:cNvSpPr txBox="1"/>
          <p:nvPr/>
        </p:nvSpPr>
        <p:spPr>
          <a:xfrm>
            <a:off x="8449619" y="1387968"/>
            <a:ext cx="158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zh-TW" altLang="en-US" sz="2400" b="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埠交換器</a:t>
            </a:r>
            <a:endParaRPr lang="zh-TW" altLang="en-US" sz="2400" dirty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562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2423" y="317374"/>
            <a:ext cx="10046676" cy="606551"/>
          </a:xfrm>
        </p:spPr>
        <p:txBody>
          <a:bodyPr rtlCol="0"/>
          <a:lstStyle/>
          <a:p>
            <a:pPr algn="ctr" rtl="0"/>
            <a:r>
              <a:rPr lang="zh-TW" altLang="en-US" sz="3600" b="1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地點</a:t>
            </a:r>
            <a:r>
              <a:rPr lang="en-US" altLang="zh-TW" sz="3600" b="1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</a:schemeClr>
                </a:solidFill>
                <a:sym typeface="Salesforce Sans"/>
              </a:rPr>
              <a:t>科任教室</a:t>
            </a:r>
            <a:r>
              <a:rPr lang="en-US" altLang="zh-TW" dirty="0">
                <a:sym typeface="Salesforce Sans"/>
              </a:rPr>
              <a:t>-</a:t>
            </a:r>
            <a:r>
              <a:rPr lang="zh-TW" altLang="en-US" dirty="0">
                <a:sym typeface="Salesforce Sans"/>
              </a:rPr>
              <a:t>網路設備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AE049D32-5298-4BFD-B3FF-723B7BA34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此相似機型均可由電腦設定行動熱點分享給視訊設備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可洽資訊組協助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492FA7B0-64C2-4C75-BA70-980B6E7D1E54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此機型需增購無線網卡才能由電腦設定行動熱點分享給視訊設備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有教學需求，可提出申請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ED99996-0B55-4939-B560-D9A4B9A3B619}"/>
              </a:ext>
            </a:extLst>
          </p:cNvPr>
          <p:cNvSpPr txBox="1"/>
          <p:nvPr/>
        </p:nvSpPr>
        <p:spPr>
          <a:xfrm>
            <a:off x="1598315" y="1366236"/>
            <a:ext cx="348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無線訊號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電腦分享熱點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A9888DE-3481-4262-859E-228017CE437F}"/>
              </a:ext>
            </a:extLst>
          </p:cNvPr>
          <p:cNvSpPr txBox="1"/>
          <p:nvPr/>
        </p:nvSpPr>
        <p:spPr>
          <a:xfrm>
            <a:off x="7203391" y="1366236"/>
            <a:ext cx="348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無線訊號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電腦分享熱點</a:t>
            </a:r>
          </a:p>
        </p:txBody>
      </p:sp>
      <p:pic>
        <p:nvPicPr>
          <p:cNvPr id="28" name="圖片版面配置區 27">
            <a:extLst>
              <a:ext uri="{FF2B5EF4-FFF2-40B4-BE49-F238E27FC236}">
                <a16:creationId xmlns:a16="http://schemas.microsoft.com/office/drawing/2014/main" id="{92D159BF-6A60-4510-A859-5300E5BE62B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6945"/>
          <a:stretch>
            <a:fillRect/>
          </a:stretch>
        </p:blipFill>
        <p:spPr/>
      </p:pic>
      <p:pic>
        <p:nvPicPr>
          <p:cNvPr id="26" name="圖片版面配置區 22">
            <a:extLst>
              <a:ext uri="{FF2B5EF4-FFF2-40B4-BE49-F238E27FC236}">
                <a16:creationId xmlns:a16="http://schemas.microsoft.com/office/drawing/2014/main" id="{7342BAB8-00C9-4ACA-BB68-A26052D8BEA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9" r="25509"/>
          <a:stretch>
            <a:fillRect/>
          </a:stretch>
        </p:blipFill>
        <p:spPr>
          <a:xfrm rot="5400000">
            <a:off x="7641523" y="1239385"/>
            <a:ext cx="2571750" cy="3937000"/>
          </a:xfrm>
        </p:spPr>
      </p:pic>
    </p:spTree>
    <p:extLst>
      <p:ext uri="{BB962C8B-B14F-4D97-AF65-F5344CB8AC3E}">
        <p14:creationId xmlns:p14="http://schemas.microsoft.com/office/powerpoint/2010/main" val="32976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2423" y="317374"/>
            <a:ext cx="10046676" cy="606551"/>
          </a:xfrm>
        </p:spPr>
        <p:txBody>
          <a:bodyPr rtlCol="0"/>
          <a:lstStyle/>
          <a:p>
            <a:pPr algn="ctr" rtl="0"/>
            <a:r>
              <a:rPr lang="zh-TW" altLang="en-US" sz="3600" b="1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地點</a:t>
            </a:r>
            <a:r>
              <a:rPr lang="en-US" altLang="zh-TW" sz="3600" b="1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</a:schemeClr>
                </a:solidFill>
                <a:sym typeface="Salesforce Sans"/>
              </a:rPr>
              <a:t>其他</a:t>
            </a:r>
            <a:r>
              <a:rPr lang="en-US" altLang="zh-TW" dirty="0">
                <a:sym typeface="Salesforce Sans"/>
              </a:rPr>
              <a:t>-</a:t>
            </a:r>
            <a:r>
              <a:rPr lang="zh-TW" altLang="en-US" dirty="0">
                <a:sym typeface="Salesforce Sans"/>
              </a:rPr>
              <a:t>網路設備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AE049D32-5298-4BFD-B3FF-723B7BA34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校內</a:t>
            </a:r>
            <a:r>
              <a:rPr lang="en-US" altLang="zh-TW" dirty="0"/>
              <a:t>IPAD</a:t>
            </a:r>
            <a:r>
              <a:rPr lang="zh-TW" altLang="en-US" dirty="0"/>
              <a:t>可自動連上</a:t>
            </a:r>
            <a:r>
              <a:rPr lang="en-US" altLang="zh-TW" dirty="0"/>
              <a:t>WIFI(NTPC-mobile) 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因設備老舊相對較不穩定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492FA7B0-64C2-4C75-BA70-980B6E7D1E54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校內</a:t>
            </a:r>
            <a:r>
              <a:rPr lang="en-US" altLang="zh-TW" dirty="0"/>
              <a:t>IPAD</a:t>
            </a:r>
            <a:r>
              <a:rPr lang="zh-TW" altLang="en-US" dirty="0"/>
              <a:t>可自動連上</a:t>
            </a:r>
            <a:r>
              <a:rPr lang="en-US" altLang="zh-TW" dirty="0"/>
              <a:t>WIFI(NTPC-mobile) 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設備較新，推薦</a:t>
            </a:r>
            <a:r>
              <a:rPr lang="en-US" altLang="zh-TW" dirty="0"/>
              <a:t>-</a:t>
            </a:r>
            <a:r>
              <a:rPr lang="zh-TW" altLang="en-US" dirty="0"/>
              <a:t>文教中心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ED99996-0B55-4939-B560-D9A4B9A3B619}"/>
              </a:ext>
            </a:extLst>
          </p:cNvPr>
          <p:cNvSpPr txBox="1"/>
          <p:nvPr/>
        </p:nvSpPr>
        <p:spPr>
          <a:xfrm>
            <a:off x="2398416" y="1392130"/>
            <a:ext cx="166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A9888DE-3481-4262-859E-228017CE437F}"/>
              </a:ext>
            </a:extLst>
          </p:cNvPr>
          <p:cNvSpPr txBox="1"/>
          <p:nvPr/>
        </p:nvSpPr>
        <p:spPr>
          <a:xfrm>
            <a:off x="8124826" y="1392130"/>
            <a:ext cx="166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</a:p>
        </p:txBody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8759D5FD-3315-4239-8C32-7EA7922F870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6945"/>
          <a:stretch>
            <a:fillRect/>
          </a:stretch>
        </p:blipFill>
        <p:spPr/>
      </p:pic>
      <p:pic>
        <p:nvPicPr>
          <p:cNvPr id="13" name="圖片版面配置區 12">
            <a:extLst>
              <a:ext uri="{FF2B5EF4-FFF2-40B4-BE49-F238E27FC236}">
                <a16:creationId xmlns:a16="http://schemas.microsoft.com/office/drawing/2014/main" id="{544557B0-5F77-4790-BC3E-C4551232348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6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89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AE049D32-5298-4BFD-B3FF-723B7BA34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799" y="4935990"/>
            <a:ext cx="4368980" cy="100761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ym typeface="Salesforce Sans"/>
              </a:rPr>
              <a:t>延長線</a:t>
            </a:r>
          </a:p>
          <a:p>
            <a:endParaRPr lang="zh-TW" alt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492FA7B0-64C2-4C75-BA70-980B6E7D1E54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sym typeface="Salesforce Sans"/>
              </a:rPr>
              <a:t>教材機</a:t>
            </a:r>
            <a:r>
              <a:rPr lang="en-US" altLang="zh-TW" dirty="0">
                <a:sym typeface="Salesforce Sans"/>
              </a:rPr>
              <a:t>-</a:t>
            </a:r>
            <a:r>
              <a:rPr lang="zh-TW" altLang="en-US" dirty="0">
                <a:sym typeface="Salesforce Sans"/>
              </a:rPr>
              <a:t>教室原有電腦</a:t>
            </a:r>
            <a:r>
              <a:rPr lang="en-US" altLang="zh-TW" dirty="0">
                <a:sym typeface="Salesforce Sans"/>
              </a:rPr>
              <a:t>-</a:t>
            </a:r>
            <a:r>
              <a:rPr lang="zh-TW" altLang="en-US" dirty="0">
                <a:sym typeface="Salesforce Sans"/>
              </a:rPr>
              <a:t>播放教材，需登入會議室</a:t>
            </a:r>
          </a:p>
          <a:p>
            <a:pPr algn="ctr"/>
            <a:endParaRPr lang="zh-TW" altLang="en-US" dirty="0"/>
          </a:p>
        </p:txBody>
      </p:sp>
      <p:sp>
        <p:nvSpPr>
          <p:cNvPr id="12" name="標題 7">
            <a:extLst>
              <a:ext uri="{FF2B5EF4-FFF2-40B4-BE49-F238E27FC236}">
                <a16:creationId xmlns:a16="http://schemas.microsoft.com/office/drawing/2014/main" id="{E72EFD41-273A-4DE7-A644-293F0449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86595"/>
            <a:ext cx="10058402" cy="609600"/>
          </a:xfrm>
        </p:spPr>
        <p:txBody>
          <a:bodyPr rtlCol="0"/>
          <a:lstStyle/>
          <a:p>
            <a:pPr rtl="0"/>
            <a:r>
              <a:rPr lang="zh-TW" altLang="en-US" sz="3600" b="1" dirty="0">
                <a:solidFill>
                  <a:schemeClr val="accent1"/>
                </a:solidFill>
                <a:sym typeface="Salesforce Sans"/>
              </a:rPr>
              <a:t>同步教學</a:t>
            </a:r>
            <a:r>
              <a:rPr lang="en-US" altLang="zh-TW" sz="3600" b="1" dirty="0">
                <a:solidFill>
                  <a:schemeClr val="accent1"/>
                </a:solidFill>
                <a:sym typeface="Salesforce Sans"/>
              </a:rPr>
              <a:t>-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課前準備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-</a:t>
            </a:r>
            <a:r>
              <a:rPr lang="zh-TW" altLang="en-US" sz="3600" b="1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資訊設備</a:t>
            </a:r>
            <a:r>
              <a:rPr lang="en-US" altLang="zh-TW" sz="3600" b="1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zh-TW" altLang="en-US" dirty="0">
              <a:sym typeface="Salesforce Sans"/>
            </a:endParaRPr>
          </a:p>
        </p:txBody>
      </p:sp>
      <p:pic>
        <p:nvPicPr>
          <p:cNvPr id="17" name="圖片版面配置區 16">
            <a:extLst>
              <a:ext uri="{FF2B5EF4-FFF2-40B4-BE49-F238E27FC236}">
                <a16:creationId xmlns:a16="http://schemas.microsoft.com/office/drawing/2014/main" id="{76D3E4C3-508E-4FF9-A59C-E0BCF64A8E5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pic>
        <p:nvPicPr>
          <p:cNvPr id="19" name="圖片版面配置區 18">
            <a:extLst>
              <a:ext uri="{FF2B5EF4-FFF2-40B4-BE49-F238E27FC236}">
                <a16:creationId xmlns:a16="http://schemas.microsoft.com/office/drawing/2014/main" id="{712C76D4-9859-4011-B9F7-A22EBC38E53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00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09600"/>
          </a:xfrm>
        </p:spPr>
        <p:txBody>
          <a:bodyPr rtlCol="0"/>
          <a:lstStyle/>
          <a:p>
            <a:pPr rtl="0"/>
            <a:r>
              <a:rPr lang="zh-TW" altLang="en-US" sz="3600" b="1" dirty="0">
                <a:solidFill>
                  <a:schemeClr val="accent1"/>
                </a:solidFill>
                <a:sym typeface="Salesforce Sans"/>
              </a:rPr>
              <a:t>同步教學</a:t>
            </a:r>
            <a:r>
              <a:rPr lang="en-US" altLang="zh-TW" sz="3600" b="1" dirty="0">
                <a:solidFill>
                  <a:schemeClr val="accent1"/>
                </a:solidFill>
                <a:sym typeface="Salesforce Sans"/>
              </a:rPr>
              <a:t>-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課前準備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-</a:t>
            </a:r>
            <a:r>
              <a:rPr lang="zh-TW" altLang="en-US" sz="3600" b="1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資訊設備</a:t>
            </a:r>
            <a:r>
              <a:rPr lang="en-US" altLang="zh-TW" sz="3600" b="1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zh-TW" altLang="en-US" dirty="0">
              <a:sym typeface="Salesforce Sans"/>
            </a:endParaRPr>
          </a:p>
        </p:txBody>
      </p:sp>
      <p:sp>
        <p:nvSpPr>
          <p:cNvPr id="9" name="文字預留位置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algn="ctr"/>
            <a:r>
              <a:rPr lang="zh-TW" altLang="en-US" dirty="0">
                <a:sym typeface="Salesforce Sans"/>
              </a:rPr>
              <a:t>視訊鏡頭</a:t>
            </a:r>
            <a:r>
              <a:rPr lang="en-US" altLang="zh-TW" dirty="0">
                <a:sym typeface="Salesforce Sans"/>
              </a:rPr>
              <a:t>-</a:t>
            </a:r>
            <a:r>
              <a:rPr lang="zh-TW" altLang="en-US" dirty="0">
                <a:sym typeface="Salesforce Sans"/>
              </a:rPr>
              <a:t>視需求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1"/>
          </p:nvPr>
        </p:nvSpPr>
        <p:spPr>
          <a:xfrm>
            <a:off x="4693492" y="4947405"/>
            <a:ext cx="2743200" cy="914400"/>
          </a:xfrm>
        </p:spPr>
        <p:txBody>
          <a:bodyPr rtlCol="0"/>
          <a:lstStyle/>
          <a:p>
            <a:pPr algn="ctr"/>
            <a:r>
              <a:rPr lang="zh-TW" altLang="en-US" dirty="0"/>
              <a:t>無線鍵盤滑鼠</a:t>
            </a:r>
            <a:r>
              <a:rPr lang="en-US" altLang="zh-TW" dirty="0"/>
              <a:t>-</a:t>
            </a:r>
            <a:r>
              <a:rPr lang="zh-TW" altLang="en-US" dirty="0"/>
              <a:t>視需求</a:t>
            </a:r>
          </a:p>
        </p:txBody>
      </p:sp>
      <p:sp>
        <p:nvSpPr>
          <p:cNvPr id="14" name="文字預留位置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algn="ctr" rtl="0"/>
            <a:r>
              <a:rPr lang="zh-TW" altLang="en-US" dirty="0">
                <a:sym typeface="Salesforce Sans"/>
              </a:rPr>
              <a:t>平板架</a:t>
            </a:r>
          </a:p>
        </p:txBody>
      </p:sp>
      <p:pic>
        <p:nvPicPr>
          <p:cNvPr id="15" name="圖片版面配置區 2">
            <a:extLst>
              <a:ext uri="{FF2B5EF4-FFF2-40B4-BE49-F238E27FC236}">
                <a16:creationId xmlns:a16="http://schemas.microsoft.com/office/drawing/2014/main" id="{6987C667-E566-41FF-A5FE-0F53D31CB76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>
          <a:xfrm>
            <a:off x="1249363" y="1824038"/>
            <a:ext cx="2714625" cy="2776537"/>
          </a:xfrm>
        </p:spPr>
      </p:pic>
      <p:pic>
        <p:nvPicPr>
          <p:cNvPr id="16" name="圖片版面配置區 4">
            <a:extLst>
              <a:ext uri="{FF2B5EF4-FFF2-40B4-BE49-F238E27FC236}">
                <a16:creationId xmlns:a16="http://schemas.microsoft.com/office/drawing/2014/main" id="{02B59DC7-1DF1-4496-A2D7-575341B809D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3315"/>
          <a:stretch>
            <a:fillRect/>
          </a:stretch>
        </p:blipFill>
        <p:spPr>
          <a:xfrm>
            <a:off x="4721225" y="1824038"/>
            <a:ext cx="2716213" cy="2776537"/>
          </a:xfrm>
        </p:spPr>
      </p:pic>
      <p:pic>
        <p:nvPicPr>
          <p:cNvPr id="21" name="圖片版面配置區 20">
            <a:extLst>
              <a:ext uri="{FF2B5EF4-FFF2-40B4-BE49-F238E27FC236}">
                <a16:creationId xmlns:a16="http://schemas.microsoft.com/office/drawing/2014/main" id="{29F28B05-FBB4-4FB1-AA58-90119E853A0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r="224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47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09600"/>
          </a:xfrm>
        </p:spPr>
        <p:txBody>
          <a:bodyPr rtlCol="0"/>
          <a:lstStyle/>
          <a:p>
            <a:pPr rtl="0"/>
            <a:r>
              <a:rPr lang="zh-TW" altLang="en-US" sz="3600" b="1" dirty="0">
                <a:solidFill>
                  <a:schemeClr val="accent1"/>
                </a:solidFill>
                <a:sym typeface="Salesforce Sans"/>
              </a:rPr>
              <a:t>同步教學</a:t>
            </a:r>
            <a:r>
              <a:rPr lang="en-US" altLang="zh-TW" sz="3600" b="1" dirty="0">
                <a:solidFill>
                  <a:schemeClr val="accent1"/>
                </a:solidFill>
                <a:sym typeface="Salesforce Sans"/>
              </a:rPr>
              <a:t>-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課前準備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-</a:t>
            </a:r>
            <a:r>
              <a:rPr lang="zh-TW" altLang="en-US" sz="3600" b="1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資訊設備</a:t>
            </a:r>
            <a:r>
              <a:rPr lang="en-US" altLang="zh-TW" sz="3600" b="1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3(</a:t>
            </a:r>
            <a:r>
              <a:rPr lang="zh-TW" altLang="en-US" sz="3600" b="1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擇一</a:t>
            </a:r>
            <a:r>
              <a:rPr lang="en-US" altLang="zh-TW" sz="3600" b="1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zh-TW" altLang="en-US" dirty="0">
              <a:sym typeface="Salesforce Sans"/>
            </a:endParaRPr>
          </a:p>
        </p:txBody>
      </p:sp>
      <p:sp>
        <p:nvSpPr>
          <p:cNvPr id="9" name="文字預留位置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algn="ctr" rtl="0"/>
            <a:r>
              <a:rPr lang="en-US" altLang="zh-TW" dirty="0">
                <a:sym typeface="Salesforce Sans"/>
              </a:rPr>
              <a:t>IPAD-</a:t>
            </a:r>
            <a:r>
              <a:rPr lang="zh-TW" altLang="en-US" dirty="0">
                <a:sym typeface="Salesforce Sans"/>
              </a:rPr>
              <a:t>視訊</a:t>
            </a:r>
            <a:r>
              <a:rPr lang="en-US" altLang="zh-TW" dirty="0">
                <a:sym typeface="Salesforce Sans"/>
              </a:rPr>
              <a:t>.</a:t>
            </a:r>
            <a:r>
              <a:rPr lang="zh-TW" altLang="en-US" dirty="0">
                <a:sym typeface="Salesforce Sans"/>
              </a:rPr>
              <a:t>收音，需登入會議室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1"/>
          </p:nvPr>
        </p:nvSpPr>
        <p:spPr>
          <a:xfrm>
            <a:off x="4693492" y="4947405"/>
            <a:ext cx="2743200" cy="914400"/>
          </a:xfrm>
        </p:spPr>
        <p:txBody>
          <a:bodyPr rtlCol="0"/>
          <a:lstStyle/>
          <a:p>
            <a:pPr algn="ctr" rtl="0"/>
            <a:r>
              <a:rPr lang="zh-TW" altLang="en-US" dirty="0">
                <a:sym typeface="Salesforce Sans"/>
              </a:rPr>
              <a:t>手機</a:t>
            </a:r>
            <a:r>
              <a:rPr lang="en-US" altLang="zh-TW" dirty="0">
                <a:sym typeface="Salesforce Sans"/>
              </a:rPr>
              <a:t>-</a:t>
            </a:r>
            <a:r>
              <a:rPr lang="zh-TW" altLang="en-US" dirty="0">
                <a:sym typeface="Salesforce Sans"/>
              </a:rPr>
              <a:t>視訊</a:t>
            </a:r>
            <a:r>
              <a:rPr lang="en-US" altLang="zh-TW" dirty="0">
                <a:sym typeface="Salesforce Sans"/>
              </a:rPr>
              <a:t>.</a:t>
            </a:r>
            <a:r>
              <a:rPr lang="zh-TW" altLang="en-US" dirty="0">
                <a:sym typeface="Salesforce Sans"/>
              </a:rPr>
              <a:t>收音，需登入會議室</a:t>
            </a:r>
          </a:p>
        </p:txBody>
      </p:sp>
      <p:sp>
        <p:nvSpPr>
          <p:cNvPr id="14" name="文字預留位置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algn="ctr" rtl="0"/>
            <a:r>
              <a:rPr lang="zh-TW" altLang="en-US" dirty="0">
                <a:sym typeface="Salesforce Sans"/>
              </a:rPr>
              <a:t>筆電</a:t>
            </a:r>
            <a:r>
              <a:rPr lang="en-US" altLang="zh-TW" dirty="0">
                <a:sym typeface="Salesforce Sans"/>
              </a:rPr>
              <a:t>-</a:t>
            </a:r>
            <a:r>
              <a:rPr lang="zh-TW" altLang="en-US" dirty="0">
                <a:sym typeface="Salesforce Sans"/>
              </a:rPr>
              <a:t>視訊</a:t>
            </a:r>
            <a:r>
              <a:rPr lang="en-US" altLang="zh-TW" dirty="0">
                <a:sym typeface="Salesforce Sans"/>
              </a:rPr>
              <a:t>.</a:t>
            </a:r>
            <a:r>
              <a:rPr lang="zh-TW" altLang="en-US" dirty="0">
                <a:sym typeface="Salesforce Sans"/>
              </a:rPr>
              <a:t>收音，需登入會議室</a:t>
            </a:r>
          </a:p>
        </p:txBody>
      </p:sp>
      <p:pic>
        <p:nvPicPr>
          <p:cNvPr id="18" name="圖片版面配置區 17">
            <a:extLst>
              <a:ext uri="{FF2B5EF4-FFF2-40B4-BE49-F238E27FC236}">
                <a16:creationId xmlns:a16="http://schemas.microsoft.com/office/drawing/2014/main" id="{E4B69D38-4365-473A-B77B-075A56C4203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/>
      </p:pic>
      <p:pic>
        <p:nvPicPr>
          <p:cNvPr id="20" name="圖片版面配置區 19">
            <a:extLst>
              <a:ext uri="{FF2B5EF4-FFF2-40B4-BE49-F238E27FC236}">
                <a16:creationId xmlns:a16="http://schemas.microsoft.com/office/drawing/2014/main" id="{BB2F6778-9726-4769-A8F9-67F1DC767E9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3315"/>
          <a:stretch>
            <a:fillRect/>
          </a:stretch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55674EF3-D29D-46BE-AFA5-2A7CCFAA50F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387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191376" y="913713"/>
            <a:ext cx="4676774" cy="4572000"/>
          </a:xfrm>
        </p:spPr>
        <p:txBody>
          <a:bodyPr rtlCol="0"/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</a:rPr>
              <a:t>操作流程</a:t>
            </a:r>
            <a:endParaRPr lang="en-US" altLang="zh-TW" sz="3200" dirty="0">
              <a:solidFill>
                <a:srgbClr val="000000"/>
              </a:solidFill>
            </a:endParaRPr>
          </a:p>
          <a:p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1.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架設收音視訊設備</a:t>
            </a:r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(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平板</a:t>
            </a:r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.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手機或筆電</a:t>
            </a:r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)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</a:rPr>
              <a:t>。</a:t>
            </a:r>
            <a:endParaRPr lang="en-US" altLang="zh-TW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altLang="zh-TW" sz="2400" dirty="0">
                <a:solidFill>
                  <a:srgbClr val="000000"/>
                </a:solidFill>
              </a:rPr>
              <a:t>2.</a:t>
            </a:r>
            <a:r>
              <a:rPr lang="zh-TW" altLang="en-US" sz="2400" dirty="0">
                <a:solidFill>
                  <a:srgbClr val="000000"/>
                </a:solidFill>
              </a:rPr>
              <a:t>開啟教室內電腦</a:t>
            </a:r>
            <a:r>
              <a:rPr lang="en-US" altLang="zh-TW" sz="2400" dirty="0">
                <a:solidFill>
                  <a:srgbClr val="000000"/>
                </a:solidFill>
              </a:rPr>
              <a:t>(</a:t>
            </a:r>
            <a:r>
              <a:rPr lang="zh-TW" altLang="en-US" sz="2400" dirty="0">
                <a:solidFill>
                  <a:srgbClr val="000000"/>
                </a:solidFill>
              </a:rPr>
              <a:t>教材機</a:t>
            </a:r>
            <a:r>
              <a:rPr lang="en-US" altLang="zh-TW" sz="2400" dirty="0">
                <a:solidFill>
                  <a:srgbClr val="000000"/>
                </a:solidFill>
              </a:rPr>
              <a:t>)</a:t>
            </a:r>
            <a:r>
              <a:rPr lang="zh-TW" altLang="en-US" sz="2400" dirty="0">
                <a:solidFill>
                  <a:srgbClr val="000000"/>
                </a:solidFill>
              </a:rPr>
              <a:t>。</a:t>
            </a:r>
            <a:endParaRPr lang="en-US" altLang="zh-TW" sz="2400" dirty="0">
              <a:solidFill>
                <a:srgbClr val="000000"/>
              </a:solidFill>
            </a:endParaRPr>
          </a:p>
          <a:p>
            <a:r>
              <a:rPr lang="en-US" altLang="zh-TW" sz="2400" dirty="0">
                <a:solidFill>
                  <a:srgbClr val="000000"/>
                </a:solidFill>
              </a:rPr>
              <a:t>3.</a:t>
            </a:r>
            <a:r>
              <a:rPr lang="zh-TW" altLang="en-US" sz="2400" dirty="0">
                <a:solidFill>
                  <a:srgbClr val="000000"/>
                </a:solidFill>
              </a:rPr>
              <a:t>以上設備均同時登入班級</a:t>
            </a:r>
            <a:r>
              <a:rPr lang="en-US" altLang="zh-TW" sz="2400" dirty="0">
                <a:solidFill>
                  <a:srgbClr val="000000"/>
                </a:solidFill>
              </a:rPr>
              <a:t>classroom</a:t>
            </a:r>
            <a:r>
              <a:rPr lang="zh-TW" altLang="en-US" sz="2400" dirty="0">
                <a:solidFill>
                  <a:srgbClr val="000000"/>
                </a:solidFill>
              </a:rPr>
              <a:t>所預先開設的</a:t>
            </a:r>
            <a:r>
              <a:rPr lang="en-US" altLang="zh-TW" sz="2400" dirty="0">
                <a:solidFill>
                  <a:srgbClr val="000000"/>
                </a:solidFill>
              </a:rPr>
              <a:t>google meet</a:t>
            </a:r>
            <a:r>
              <a:rPr lang="zh-TW" altLang="en-US" sz="2400" dirty="0">
                <a:solidFill>
                  <a:srgbClr val="000000"/>
                </a:solidFill>
              </a:rPr>
              <a:t>會議室。</a:t>
            </a:r>
            <a:endParaRPr lang="en-US" altLang="zh-TW" sz="2400" dirty="0">
              <a:solidFill>
                <a:srgbClr val="000000"/>
              </a:solidFill>
            </a:endParaRPr>
          </a:p>
          <a:p>
            <a:r>
              <a:rPr lang="en-US" altLang="zh-TW" sz="2400" dirty="0">
                <a:solidFill>
                  <a:srgbClr val="000000"/>
                </a:solidFill>
              </a:rPr>
              <a:t>4.</a:t>
            </a:r>
            <a:r>
              <a:rPr lang="zh-TW" altLang="en-US" sz="2400" dirty="0">
                <a:solidFill>
                  <a:srgbClr val="00B0F0"/>
                </a:solidFill>
              </a:rPr>
              <a:t>教材機關閉麥克風</a:t>
            </a:r>
            <a:r>
              <a:rPr lang="en-US" altLang="zh-TW" sz="2400" dirty="0">
                <a:solidFill>
                  <a:srgbClr val="000000"/>
                </a:solidFill>
              </a:rPr>
              <a:t>(</a:t>
            </a:r>
            <a:r>
              <a:rPr lang="zh-TW" altLang="en-US" sz="2400" dirty="0">
                <a:solidFill>
                  <a:srgbClr val="000000"/>
                </a:solidFill>
              </a:rPr>
              <a:t>若有</a:t>
            </a:r>
            <a:r>
              <a:rPr lang="en-US" altLang="zh-TW" sz="2400" dirty="0">
                <a:solidFill>
                  <a:srgbClr val="000000"/>
                </a:solidFill>
              </a:rPr>
              <a:t>)</a:t>
            </a:r>
            <a:r>
              <a:rPr lang="zh-TW" altLang="en-US" sz="2400" dirty="0">
                <a:solidFill>
                  <a:srgbClr val="000000"/>
                </a:solidFill>
              </a:rPr>
              <a:t> 。</a:t>
            </a:r>
            <a:endParaRPr lang="en-US" altLang="zh-TW" sz="2400" dirty="0">
              <a:solidFill>
                <a:srgbClr val="000000"/>
              </a:solidFill>
            </a:endParaRPr>
          </a:p>
          <a:p>
            <a:endParaRPr lang="zh-TW" altLang="en-US" sz="1800" b="0" i="0" u="none" strike="noStrike" baseline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7">
            <a:extLst>
              <a:ext uri="{FF2B5EF4-FFF2-40B4-BE49-F238E27FC236}">
                <a16:creationId xmlns:a16="http://schemas.microsoft.com/office/drawing/2014/main" id="{AD523F89-E3E0-4ED6-9A70-5245BC2BB616}"/>
              </a:ext>
            </a:extLst>
          </p:cNvPr>
          <p:cNvSpPr txBox="1">
            <a:spLocks/>
          </p:cNvSpPr>
          <p:nvPr/>
        </p:nvSpPr>
        <p:spPr>
          <a:xfrm>
            <a:off x="722313" y="219075"/>
            <a:ext cx="60579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accent1"/>
                </a:solidFill>
                <a:sym typeface="Salesforce Sans"/>
              </a:rPr>
              <a:t>同步教學</a:t>
            </a:r>
            <a:r>
              <a:rPr lang="en-US" altLang="zh-TW" b="1" dirty="0">
                <a:solidFill>
                  <a:schemeClr val="accent1"/>
                </a:solidFill>
                <a:sym typeface="Salesforce Sans"/>
              </a:rPr>
              <a:t>-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課前準備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sym typeface="Salesforce Sans"/>
              </a:rPr>
              <a:t>-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</a:rPr>
              <a:t>設備擺設及步驟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-1</a:t>
            </a:r>
            <a:endParaRPr lang="zh-TW" altLang="en-US" dirty="0"/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384FB05E-B04E-4F4E-A67F-770CB17DF0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66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線上實體同步教學-設備操作範例</Template>
  <TotalTime>702</TotalTime>
  <Words>938</Words>
  <Application>Microsoft Office PowerPoint</Application>
  <PresentationFormat>寬螢幕</PresentationFormat>
  <Paragraphs>93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Salesforce Sans</vt:lpstr>
      <vt:lpstr>微軟正黑體</vt:lpstr>
      <vt:lpstr>標楷體</vt:lpstr>
      <vt:lpstr>Arial</vt:lpstr>
      <vt:lpstr>Arial</vt:lpstr>
      <vt:lpstr>大自然插畫 16X9</vt:lpstr>
      <vt:lpstr>線上實體同步教學</vt:lpstr>
      <vt:lpstr>同步教學-課前準備</vt:lpstr>
      <vt:lpstr>地點-班級教室(含E401.E402)-網路設備</vt:lpstr>
      <vt:lpstr>地點-科任教室-網路設備</vt:lpstr>
      <vt:lpstr>地點-其他-網路設備</vt:lpstr>
      <vt:lpstr>同步教學-課前準備-資訊設備1</vt:lpstr>
      <vt:lpstr>同步教學-課前準備-資訊設備2</vt:lpstr>
      <vt:lpstr>同步教學-課前準備-資訊設備3(擇一)</vt:lpstr>
      <vt:lpstr>PowerPoint 簡報</vt:lpstr>
      <vt:lpstr>PowerPoint 簡報</vt:lpstr>
      <vt:lpstr>PowerPoint 簡報</vt:lpstr>
      <vt:lpstr>同步教學-補充說明-1</vt:lpstr>
      <vt:lpstr>PowerPoint 簡報</vt:lpstr>
      <vt:lpstr>感謝各位~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志鴻 辛</dc:creator>
  <cp:lastModifiedBy>志鴻 辛</cp:lastModifiedBy>
  <cp:revision>56</cp:revision>
  <dcterms:created xsi:type="dcterms:W3CDTF">2022-01-03T07:01:16Z</dcterms:created>
  <dcterms:modified xsi:type="dcterms:W3CDTF">2022-03-09T03:09:30Z</dcterms:modified>
</cp:coreProperties>
</file>