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9" r:id="rId8"/>
    <p:sldId id="270" r:id="rId9"/>
    <p:sldId id="262" r:id="rId10"/>
    <p:sldId id="263" r:id="rId11"/>
    <p:sldId id="264" r:id="rId12"/>
    <p:sldId id="265" r:id="rId13"/>
    <p:sldId id="266" r:id="rId14"/>
    <p:sldId id="267" r:id="rId15"/>
    <p:sldId id="271" r:id="rId16"/>
    <p:sldId id="268" r:id="rId17"/>
  </p:sldIdLst>
  <p:sldSz cx="12192000" cy="6858000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6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輔助字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9/14/2021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9/14/2021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9B38182-21D5-43BE-85BA-E30F9A0F68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1408" y="1447138"/>
            <a:ext cx="7766936" cy="3374975"/>
          </a:xfrm>
        </p:spPr>
        <p:txBody>
          <a:bodyPr/>
          <a:lstStyle/>
          <a:p>
            <a:pPr algn="ctr"/>
            <a:r>
              <a:rPr lang="zh-TW" altLang="en-US" sz="6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家長登入</a:t>
            </a:r>
            <a:br>
              <a:rPr lang="en-US" altLang="zh-TW" sz="6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6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Google Meet</a:t>
            </a:r>
            <a:br>
              <a:rPr lang="en-US" altLang="zh-TW" sz="6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6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操作步驟</a:t>
            </a:r>
            <a:endParaRPr lang="zh-TW" altLang="en-US" sz="6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458831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AB57EB-B21E-40D4-AC1E-DBB651057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25591"/>
            <a:ext cx="8596668" cy="591047"/>
          </a:xfrm>
        </p:spPr>
        <p:txBody>
          <a:bodyPr>
            <a:normAutofit fontScale="90000"/>
          </a:bodyPr>
          <a:lstStyle/>
          <a:p>
            <a:r>
              <a:rPr lang="zh-TW" altLang="en-US" b="1" dirty="0"/>
              <a:t>步驟六</a:t>
            </a:r>
            <a:endParaRPr lang="zh-TW" altLang="en-US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19D19BBE-280F-4B94-9995-E1E3C68FDC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9177" y="1094934"/>
            <a:ext cx="2538666" cy="5284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E62B1DCF-8110-4FD8-AF51-0693FCEB63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8736" y="1094934"/>
            <a:ext cx="2583462" cy="53774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F4C53357-8AB5-4D87-810E-54AAABF9C7A6}"/>
              </a:ext>
            </a:extLst>
          </p:cNvPr>
          <p:cNvSpPr txBox="1"/>
          <p:nvPr/>
        </p:nvSpPr>
        <p:spPr>
          <a:xfrm>
            <a:off x="1575035" y="2856506"/>
            <a:ext cx="553998" cy="75537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400" b="1" dirty="0"/>
              <a:t>安裝</a:t>
            </a:r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2E4FF6C0-0B82-4F54-85C2-E64818677A98}"/>
              </a:ext>
            </a:extLst>
          </p:cNvPr>
          <p:cNvSpPr/>
          <p:nvPr/>
        </p:nvSpPr>
        <p:spPr>
          <a:xfrm>
            <a:off x="2914794" y="2560320"/>
            <a:ext cx="1280160" cy="80308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E9C721A5-ED50-498A-A7E9-459E45CC6823}"/>
              </a:ext>
            </a:extLst>
          </p:cNvPr>
          <p:cNvSpPr/>
          <p:nvPr/>
        </p:nvSpPr>
        <p:spPr>
          <a:xfrm>
            <a:off x="7830025" y="5727285"/>
            <a:ext cx="1280160" cy="80308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箭號: 向右 13">
            <a:extLst>
              <a:ext uri="{FF2B5EF4-FFF2-40B4-BE49-F238E27FC236}">
                <a16:creationId xmlns:a16="http://schemas.microsoft.com/office/drawing/2014/main" id="{CCD59089-DA31-493E-A26F-9812D063BD7F}"/>
              </a:ext>
            </a:extLst>
          </p:cNvPr>
          <p:cNvSpPr/>
          <p:nvPr/>
        </p:nvSpPr>
        <p:spPr>
          <a:xfrm>
            <a:off x="5029841" y="2961861"/>
            <a:ext cx="602624" cy="5605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箭號: 向右 14">
            <a:extLst>
              <a:ext uri="{FF2B5EF4-FFF2-40B4-BE49-F238E27FC236}">
                <a16:creationId xmlns:a16="http://schemas.microsoft.com/office/drawing/2014/main" id="{E5BFC0EB-7A4E-47C1-BC61-FDFB5F079CC9}"/>
              </a:ext>
            </a:extLst>
          </p:cNvPr>
          <p:cNvSpPr/>
          <p:nvPr/>
        </p:nvSpPr>
        <p:spPr>
          <a:xfrm>
            <a:off x="9110185" y="2961861"/>
            <a:ext cx="602624" cy="5605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3D9BE7EF-F423-46B7-AE76-DF4E91C6A378}"/>
              </a:ext>
            </a:extLst>
          </p:cNvPr>
          <p:cNvSpPr txBox="1"/>
          <p:nvPr/>
        </p:nvSpPr>
        <p:spPr>
          <a:xfrm>
            <a:off x="5647464" y="2894274"/>
            <a:ext cx="553998" cy="75537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400" b="1" dirty="0"/>
              <a:t>打開</a:t>
            </a: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F747C020-5374-42F8-8239-F3AF691D7F69}"/>
              </a:ext>
            </a:extLst>
          </p:cNvPr>
          <p:cNvSpPr txBox="1"/>
          <p:nvPr/>
        </p:nvSpPr>
        <p:spPr>
          <a:xfrm>
            <a:off x="9769765" y="2560320"/>
            <a:ext cx="553998" cy="145310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400" b="1" dirty="0"/>
              <a:t>登入帳號</a:t>
            </a:r>
          </a:p>
        </p:txBody>
      </p:sp>
    </p:spTree>
    <p:extLst>
      <p:ext uri="{BB962C8B-B14F-4D97-AF65-F5344CB8AC3E}">
        <p14:creationId xmlns:p14="http://schemas.microsoft.com/office/powerpoint/2010/main" val="1174561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F4B97E4-5371-477E-B6B6-89C9B4EE8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17640"/>
            <a:ext cx="8596668" cy="598998"/>
          </a:xfrm>
        </p:spPr>
        <p:txBody>
          <a:bodyPr>
            <a:normAutofit fontScale="90000"/>
          </a:bodyPr>
          <a:lstStyle/>
          <a:p>
            <a:r>
              <a:rPr lang="zh-TW" altLang="en-US" b="1" dirty="0"/>
              <a:t>步驟七</a:t>
            </a:r>
            <a:endParaRPr lang="zh-TW" altLang="en-US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9DEFB39E-0748-49DC-9242-E91DCC8760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816638"/>
            <a:ext cx="2432942" cy="5064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A3D8C5B2-7195-45F0-9738-A179D03C33DC}"/>
              </a:ext>
            </a:extLst>
          </p:cNvPr>
          <p:cNvSpPr txBox="1"/>
          <p:nvPr/>
        </p:nvSpPr>
        <p:spPr>
          <a:xfrm>
            <a:off x="75341" y="2673626"/>
            <a:ext cx="553998" cy="75537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400" b="1" dirty="0"/>
              <a:t>繼續</a:t>
            </a:r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ACAAAA29-FDC9-4593-A233-6A493467B6B1}"/>
              </a:ext>
            </a:extLst>
          </p:cNvPr>
          <p:cNvSpPr/>
          <p:nvPr/>
        </p:nvSpPr>
        <p:spPr>
          <a:xfrm>
            <a:off x="1253725" y="4248342"/>
            <a:ext cx="1280160" cy="80308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62C7FD24-8235-4ABA-91A5-6EE92A708E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8320" y="847628"/>
            <a:ext cx="2480321" cy="51627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44E54953-4C01-4F6F-94BE-BBEADE99F9BC}"/>
              </a:ext>
            </a:extLst>
          </p:cNvPr>
          <p:cNvSpPr txBox="1"/>
          <p:nvPr/>
        </p:nvSpPr>
        <p:spPr>
          <a:xfrm>
            <a:off x="3760895" y="2704616"/>
            <a:ext cx="553998" cy="75537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400" b="1" dirty="0"/>
              <a:t>允許</a:t>
            </a:r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91BDD9EE-841F-418D-8C4F-7293903FCD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6101" y="816638"/>
            <a:ext cx="2480320" cy="51627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箭號: 向右 14">
            <a:extLst>
              <a:ext uri="{FF2B5EF4-FFF2-40B4-BE49-F238E27FC236}">
                <a16:creationId xmlns:a16="http://schemas.microsoft.com/office/drawing/2014/main" id="{2C93BC49-7E27-4E84-81D1-1855069431AF}"/>
              </a:ext>
            </a:extLst>
          </p:cNvPr>
          <p:cNvSpPr/>
          <p:nvPr/>
        </p:nvSpPr>
        <p:spPr>
          <a:xfrm>
            <a:off x="3158271" y="2802019"/>
            <a:ext cx="602624" cy="5605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6" name="箭號: 向右 15">
            <a:extLst>
              <a:ext uri="{FF2B5EF4-FFF2-40B4-BE49-F238E27FC236}">
                <a16:creationId xmlns:a16="http://schemas.microsoft.com/office/drawing/2014/main" id="{43BF8017-7454-4BEB-AC18-1675988861CB}"/>
              </a:ext>
            </a:extLst>
          </p:cNvPr>
          <p:cNvSpPr/>
          <p:nvPr/>
        </p:nvSpPr>
        <p:spPr>
          <a:xfrm>
            <a:off x="6922068" y="2868430"/>
            <a:ext cx="602624" cy="5605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CA143F3F-47F8-4EF8-9600-EAFFAE8600AE}"/>
              </a:ext>
            </a:extLst>
          </p:cNvPr>
          <p:cNvSpPr txBox="1"/>
          <p:nvPr/>
        </p:nvSpPr>
        <p:spPr>
          <a:xfrm>
            <a:off x="7447487" y="2771027"/>
            <a:ext cx="553998" cy="75537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400" b="1" dirty="0"/>
              <a:t>允許</a:t>
            </a:r>
          </a:p>
        </p:txBody>
      </p:sp>
      <p:sp>
        <p:nvSpPr>
          <p:cNvPr id="18" name="橢圓 17">
            <a:extLst>
              <a:ext uri="{FF2B5EF4-FFF2-40B4-BE49-F238E27FC236}">
                <a16:creationId xmlns:a16="http://schemas.microsoft.com/office/drawing/2014/main" id="{33F07FBB-825D-4D86-8E90-A8F5C2E81E5B}"/>
              </a:ext>
            </a:extLst>
          </p:cNvPr>
          <p:cNvSpPr/>
          <p:nvPr/>
        </p:nvSpPr>
        <p:spPr>
          <a:xfrm>
            <a:off x="5301040" y="3428999"/>
            <a:ext cx="634880" cy="46515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橢圓 19">
            <a:extLst>
              <a:ext uri="{FF2B5EF4-FFF2-40B4-BE49-F238E27FC236}">
                <a16:creationId xmlns:a16="http://schemas.microsoft.com/office/drawing/2014/main" id="{76D24CFE-954B-490E-A141-C95C2D6C0E76}"/>
              </a:ext>
            </a:extLst>
          </p:cNvPr>
          <p:cNvSpPr/>
          <p:nvPr/>
        </p:nvSpPr>
        <p:spPr>
          <a:xfrm>
            <a:off x="9068821" y="3293825"/>
            <a:ext cx="634880" cy="46515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箭號: 向右 20">
            <a:extLst>
              <a:ext uri="{FF2B5EF4-FFF2-40B4-BE49-F238E27FC236}">
                <a16:creationId xmlns:a16="http://schemas.microsoft.com/office/drawing/2014/main" id="{6249E75D-427C-4581-B977-5F18603F1582}"/>
              </a:ext>
            </a:extLst>
          </p:cNvPr>
          <p:cNvSpPr/>
          <p:nvPr/>
        </p:nvSpPr>
        <p:spPr>
          <a:xfrm>
            <a:off x="10670433" y="2945952"/>
            <a:ext cx="602624" cy="5605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35F7433E-991C-4383-A2AD-BF4AA5E57319}"/>
              </a:ext>
            </a:extLst>
          </p:cNvPr>
          <p:cNvSpPr txBox="1"/>
          <p:nvPr/>
        </p:nvSpPr>
        <p:spPr>
          <a:xfrm>
            <a:off x="11317069" y="2158769"/>
            <a:ext cx="553998" cy="213493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400" b="1" dirty="0"/>
              <a:t>設定完成</a:t>
            </a:r>
            <a:r>
              <a:rPr lang="en-US" altLang="zh-TW" sz="2400" b="1" dirty="0"/>
              <a:t>-</a:t>
            </a:r>
            <a:r>
              <a:rPr lang="zh-TW" altLang="en-US" sz="2400" b="1" dirty="0">
                <a:solidFill>
                  <a:srgbClr val="FF0000"/>
                </a:solidFill>
              </a:rPr>
              <a:t>離開</a:t>
            </a:r>
          </a:p>
        </p:txBody>
      </p:sp>
    </p:spTree>
    <p:extLst>
      <p:ext uri="{BB962C8B-B14F-4D97-AF65-F5344CB8AC3E}">
        <p14:creationId xmlns:p14="http://schemas.microsoft.com/office/powerpoint/2010/main" val="12676697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3E207068-B10E-4F64-95CB-D9E0A7765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690" y="193786"/>
            <a:ext cx="8596312" cy="622852"/>
          </a:xfrm>
        </p:spPr>
        <p:txBody>
          <a:bodyPr>
            <a:normAutofit fontScale="90000"/>
          </a:bodyPr>
          <a:lstStyle/>
          <a:p>
            <a:r>
              <a:rPr lang="zh-TW" altLang="en-US" b="1" dirty="0"/>
              <a:t>步驟八</a:t>
            </a:r>
            <a:endParaRPr lang="zh-TW" altLang="en-US" dirty="0"/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9D3FD5EC-A2B6-4188-AB8B-75AD1713AC7D}"/>
              </a:ext>
            </a:extLst>
          </p:cNvPr>
          <p:cNvSpPr txBox="1"/>
          <p:nvPr/>
        </p:nvSpPr>
        <p:spPr>
          <a:xfrm>
            <a:off x="4631562" y="1763720"/>
            <a:ext cx="553998" cy="296583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400" b="1" dirty="0">
                <a:solidFill>
                  <a:srgbClr val="FF0000"/>
                </a:solidFill>
              </a:rPr>
              <a:t>或點選手機桌面</a:t>
            </a:r>
            <a:r>
              <a:rPr lang="en-US" altLang="zh-TW" sz="2400" b="1" dirty="0">
                <a:solidFill>
                  <a:srgbClr val="FF0000"/>
                </a:solidFill>
              </a:rPr>
              <a:t>Meet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  <p:pic>
        <p:nvPicPr>
          <p:cNvPr id="32" name="內容版面配置區 10">
            <a:extLst>
              <a:ext uri="{FF2B5EF4-FFF2-40B4-BE49-F238E27FC236}">
                <a16:creationId xmlns:a16="http://schemas.microsoft.com/office/drawing/2014/main" id="{44DA0297-47E1-433E-858B-B88FBBDBAA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0425" y="1137918"/>
            <a:ext cx="5871150" cy="3713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3" name="矩形: 圓角 32">
            <a:extLst>
              <a:ext uri="{FF2B5EF4-FFF2-40B4-BE49-F238E27FC236}">
                <a16:creationId xmlns:a16="http://schemas.microsoft.com/office/drawing/2014/main" id="{E228A12D-270B-4E9A-85B0-8EEBE63AFEBF}"/>
              </a:ext>
            </a:extLst>
          </p:cNvPr>
          <p:cNvSpPr/>
          <p:nvPr/>
        </p:nvSpPr>
        <p:spPr>
          <a:xfrm>
            <a:off x="5426660" y="2504895"/>
            <a:ext cx="3363814" cy="37331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181B3225-B28F-4922-A237-8C663CCE2241}"/>
              </a:ext>
            </a:extLst>
          </p:cNvPr>
          <p:cNvSpPr txBox="1"/>
          <p:nvPr/>
        </p:nvSpPr>
        <p:spPr>
          <a:xfrm>
            <a:off x="2371107" y="5258417"/>
            <a:ext cx="7638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/>
              <a:t>收到會議訊息，於會議當天依時間點選連結，加入會議</a:t>
            </a:r>
          </a:p>
        </p:txBody>
      </p:sp>
    </p:spTree>
    <p:extLst>
      <p:ext uri="{BB962C8B-B14F-4D97-AF65-F5344CB8AC3E}">
        <p14:creationId xmlns:p14="http://schemas.microsoft.com/office/powerpoint/2010/main" val="9882509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圖片 23">
            <a:extLst>
              <a:ext uri="{FF2B5EF4-FFF2-40B4-BE49-F238E27FC236}">
                <a16:creationId xmlns:a16="http://schemas.microsoft.com/office/drawing/2014/main" id="{6BD2C6FD-92F2-494C-AA52-D906FED37B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1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81225" y="1193881"/>
            <a:ext cx="2248399" cy="46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圖片 25">
            <a:extLst>
              <a:ext uri="{FF2B5EF4-FFF2-40B4-BE49-F238E27FC236}">
                <a16:creationId xmlns:a16="http://schemas.microsoft.com/office/drawing/2014/main" id="{5889FB5A-D35B-49AD-BEAA-D16221CD35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7594" y="1154714"/>
            <a:ext cx="2248399" cy="46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圖片 21">
            <a:extLst>
              <a:ext uri="{FF2B5EF4-FFF2-40B4-BE49-F238E27FC236}">
                <a16:creationId xmlns:a16="http://schemas.microsoft.com/office/drawing/2014/main" id="{4C6C3E06-B47D-4BDF-A18D-2D81DA107B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1471" y="1154714"/>
            <a:ext cx="2248399" cy="46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F1DBB089-97A7-4ED9-A240-FC52B6775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49445"/>
            <a:ext cx="8596668" cy="567193"/>
          </a:xfrm>
        </p:spPr>
        <p:txBody>
          <a:bodyPr>
            <a:normAutofit fontScale="90000"/>
          </a:bodyPr>
          <a:lstStyle/>
          <a:p>
            <a:r>
              <a:rPr lang="zh-TW" altLang="en-US" b="1" dirty="0"/>
              <a:t>步驟九</a:t>
            </a:r>
            <a:endParaRPr lang="zh-TW" altLang="en-US" dirty="0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BB5CB3DE-3EF0-44E4-9575-8C20629A82B8}"/>
              </a:ext>
            </a:extLst>
          </p:cNvPr>
          <p:cNvSpPr txBox="1"/>
          <p:nvPr/>
        </p:nvSpPr>
        <p:spPr>
          <a:xfrm>
            <a:off x="511921" y="2672267"/>
            <a:ext cx="553998" cy="149421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400" b="1" dirty="0"/>
              <a:t>選擇</a:t>
            </a:r>
            <a:r>
              <a:rPr lang="en-US" altLang="zh-TW" sz="2400" b="1" dirty="0"/>
              <a:t>Meet</a:t>
            </a:r>
            <a:endParaRPr lang="zh-TW" altLang="en-US" sz="2400" b="1" dirty="0"/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C36065F8-EB78-4AE5-8711-10E93229097F}"/>
              </a:ext>
            </a:extLst>
          </p:cNvPr>
          <p:cNvSpPr txBox="1"/>
          <p:nvPr/>
        </p:nvSpPr>
        <p:spPr>
          <a:xfrm>
            <a:off x="4623228" y="2054632"/>
            <a:ext cx="553998" cy="295849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400" b="1" dirty="0"/>
              <a:t>選擇登入帳號</a:t>
            </a:r>
            <a:r>
              <a:rPr lang="en-US" altLang="zh-TW" sz="2400" b="1" dirty="0"/>
              <a:t>(</a:t>
            </a:r>
            <a:r>
              <a:rPr lang="zh-TW" altLang="en-US" sz="2400" b="1" dirty="0"/>
              <a:t>若有</a:t>
            </a:r>
            <a:r>
              <a:rPr lang="en-US" altLang="zh-TW" sz="2400" b="1" dirty="0"/>
              <a:t>)</a:t>
            </a:r>
            <a:endParaRPr lang="zh-TW" altLang="en-US" sz="2400" b="1" dirty="0"/>
          </a:p>
        </p:txBody>
      </p:sp>
      <p:sp>
        <p:nvSpPr>
          <p:cNvPr id="16" name="箭號: 向右 15">
            <a:extLst>
              <a:ext uri="{FF2B5EF4-FFF2-40B4-BE49-F238E27FC236}">
                <a16:creationId xmlns:a16="http://schemas.microsoft.com/office/drawing/2014/main" id="{2D7F7BB7-DF6E-47C2-A3E9-5F70F9A3AC17}"/>
              </a:ext>
            </a:extLst>
          </p:cNvPr>
          <p:cNvSpPr/>
          <p:nvPr/>
        </p:nvSpPr>
        <p:spPr>
          <a:xfrm>
            <a:off x="3680617" y="3024113"/>
            <a:ext cx="602624" cy="5605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7" name="橢圓 16">
            <a:extLst>
              <a:ext uri="{FF2B5EF4-FFF2-40B4-BE49-F238E27FC236}">
                <a16:creationId xmlns:a16="http://schemas.microsoft.com/office/drawing/2014/main" id="{85AF6B50-5CF7-4D9A-A9EB-71ABB063C3DC}"/>
              </a:ext>
            </a:extLst>
          </p:cNvPr>
          <p:cNvSpPr/>
          <p:nvPr/>
        </p:nvSpPr>
        <p:spPr>
          <a:xfrm>
            <a:off x="10294374" y="3419375"/>
            <a:ext cx="1136917" cy="46515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橢圓 17">
            <a:extLst>
              <a:ext uri="{FF2B5EF4-FFF2-40B4-BE49-F238E27FC236}">
                <a16:creationId xmlns:a16="http://schemas.microsoft.com/office/drawing/2014/main" id="{40364F07-87A1-458E-8B96-94E3D79D221D}"/>
              </a:ext>
            </a:extLst>
          </p:cNvPr>
          <p:cNvSpPr/>
          <p:nvPr/>
        </p:nvSpPr>
        <p:spPr>
          <a:xfrm>
            <a:off x="1259408" y="4166482"/>
            <a:ext cx="704564" cy="63610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F186D6C7-C013-4D78-BF97-C97E8B457D4C}"/>
              </a:ext>
            </a:extLst>
          </p:cNvPr>
          <p:cNvSpPr txBox="1"/>
          <p:nvPr/>
        </p:nvSpPr>
        <p:spPr>
          <a:xfrm>
            <a:off x="8498547" y="2634944"/>
            <a:ext cx="553998" cy="133890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400" b="1" dirty="0"/>
              <a:t>要求加入</a:t>
            </a:r>
          </a:p>
        </p:txBody>
      </p:sp>
      <p:sp>
        <p:nvSpPr>
          <p:cNvPr id="28" name="箭號: 向右 27">
            <a:extLst>
              <a:ext uri="{FF2B5EF4-FFF2-40B4-BE49-F238E27FC236}">
                <a16:creationId xmlns:a16="http://schemas.microsoft.com/office/drawing/2014/main" id="{F21C94F5-6C7C-4EB3-B1FD-267650860CE0}"/>
              </a:ext>
            </a:extLst>
          </p:cNvPr>
          <p:cNvSpPr/>
          <p:nvPr/>
        </p:nvSpPr>
        <p:spPr>
          <a:xfrm>
            <a:off x="7886874" y="2973314"/>
            <a:ext cx="602624" cy="5605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118807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9C40886-7B21-42B9-B3DA-46316A513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75303"/>
            <a:ext cx="8596668" cy="678426"/>
          </a:xfrm>
        </p:spPr>
        <p:txBody>
          <a:bodyPr/>
          <a:lstStyle/>
          <a:p>
            <a:r>
              <a:rPr lang="zh-TW" altLang="en-US" b="1" dirty="0"/>
              <a:t>步驟十</a:t>
            </a:r>
            <a:endParaRPr lang="zh-TW" altLang="en-US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AF824C04-E264-41C2-9264-C00D6503FA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65423" y="275303"/>
            <a:ext cx="3100151" cy="61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B2577F9B-6CC0-43EF-B6B2-8047564ECAD2}"/>
              </a:ext>
            </a:extLst>
          </p:cNvPr>
          <p:cNvSpPr txBox="1"/>
          <p:nvPr/>
        </p:nvSpPr>
        <p:spPr>
          <a:xfrm>
            <a:off x="344129" y="1160206"/>
            <a:ext cx="50212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/>
              <a:t>順利加入會議後，為讓會議順利進行避免干擾</a:t>
            </a:r>
          </a:p>
          <a:p>
            <a:r>
              <a:rPr lang="en-US" altLang="zh-TW" b="1" dirty="0"/>
              <a:t>1.</a:t>
            </a:r>
            <a:r>
              <a:rPr lang="zh-TW" altLang="en-US" b="1" dirty="0"/>
              <a:t>請先關閉麥克風。</a:t>
            </a:r>
          </a:p>
          <a:p>
            <a:r>
              <a:rPr lang="en-US" altLang="zh-TW" b="1" dirty="0"/>
              <a:t>2.</a:t>
            </a:r>
            <a:r>
              <a:rPr lang="zh-TW" altLang="en-US" b="1" dirty="0"/>
              <a:t>意見表達，請先按舉手，再按一次即可取消， </a:t>
            </a:r>
            <a:endParaRPr lang="en-US" altLang="zh-TW" b="1" dirty="0"/>
          </a:p>
          <a:p>
            <a:r>
              <a:rPr lang="zh-TW" altLang="en-US" b="1" dirty="0"/>
              <a:t>   待老師示意後再請家長開麥克風發言。</a:t>
            </a:r>
          </a:p>
          <a:p>
            <a:r>
              <a:rPr lang="en-US" altLang="zh-TW" b="1" dirty="0"/>
              <a:t>3.</a:t>
            </a:r>
            <a:r>
              <a:rPr lang="zh-TW" altLang="en-US" b="1" dirty="0"/>
              <a:t>發言完畢，記得再關閉麥克風。</a:t>
            </a:r>
          </a:p>
          <a:p>
            <a:r>
              <a:rPr lang="en-US" altLang="zh-TW" b="1" dirty="0"/>
              <a:t>4.</a:t>
            </a:r>
            <a:r>
              <a:rPr lang="zh-TW" altLang="en-US" b="1" dirty="0"/>
              <a:t>會議結束後，請按退出通話結束會議。</a:t>
            </a:r>
            <a:r>
              <a:rPr lang="zh-TW" altLang="en-US" dirty="0">
                <a:solidFill>
                  <a:schemeClr val="bg1"/>
                </a:solidFill>
              </a:rPr>
              <a:t>通話。</a:t>
            </a:r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D15B9F1C-127B-42AC-B1F5-DC8711E9CB2F}"/>
              </a:ext>
            </a:extLst>
          </p:cNvPr>
          <p:cNvSpPr/>
          <p:nvPr/>
        </p:nvSpPr>
        <p:spPr>
          <a:xfrm>
            <a:off x="6710835" y="5414073"/>
            <a:ext cx="469392" cy="55911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4A0CBDAF-0C5F-4C19-8875-DC46DFA302E5}"/>
              </a:ext>
            </a:extLst>
          </p:cNvPr>
          <p:cNvSpPr txBox="1"/>
          <p:nvPr/>
        </p:nvSpPr>
        <p:spPr>
          <a:xfrm>
            <a:off x="6448919" y="5040963"/>
            <a:ext cx="890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</a:rPr>
              <a:t>麥克風</a:t>
            </a:r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64818381-8326-4382-8121-A6E9E2316550}"/>
              </a:ext>
            </a:extLst>
          </p:cNvPr>
          <p:cNvSpPr/>
          <p:nvPr/>
        </p:nvSpPr>
        <p:spPr>
          <a:xfrm>
            <a:off x="7334294" y="5410294"/>
            <a:ext cx="469392" cy="55911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FE66819F-3F6B-4EC3-B78C-8D8C26D639B7}"/>
              </a:ext>
            </a:extLst>
          </p:cNvPr>
          <p:cNvSpPr txBox="1"/>
          <p:nvPr/>
        </p:nvSpPr>
        <p:spPr>
          <a:xfrm>
            <a:off x="7252209" y="5061050"/>
            <a:ext cx="664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</a:rPr>
              <a:t>舉手</a:t>
            </a:r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3F71C5E4-8158-4722-A446-4DE86E786709}"/>
              </a:ext>
            </a:extLst>
          </p:cNvPr>
          <p:cNvSpPr/>
          <p:nvPr/>
        </p:nvSpPr>
        <p:spPr>
          <a:xfrm>
            <a:off x="5477611" y="5410293"/>
            <a:ext cx="469392" cy="55911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20D51114-58F9-46DA-92B1-660C6975CA62}"/>
              </a:ext>
            </a:extLst>
          </p:cNvPr>
          <p:cNvSpPr txBox="1"/>
          <p:nvPr/>
        </p:nvSpPr>
        <p:spPr>
          <a:xfrm>
            <a:off x="5300357" y="5037976"/>
            <a:ext cx="1100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</a:rPr>
              <a:t>退出通話</a:t>
            </a:r>
          </a:p>
        </p:txBody>
      </p:sp>
      <p:sp>
        <p:nvSpPr>
          <p:cNvPr id="14" name="笑臉 13">
            <a:extLst>
              <a:ext uri="{FF2B5EF4-FFF2-40B4-BE49-F238E27FC236}">
                <a16:creationId xmlns:a16="http://schemas.microsoft.com/office/drawing/2014/main" id="{AFF145CE-2275-41D0-BE0D-DC4AAB200FDE}"/>
              </a:ext>
            </a:extLst>
          </p:cNvPr>
          <p:cNvSpPr/>
          <p:nvPr/>
        </p:nvSpPr>
        <p:spPr>
          <a:xfrm>
            <a:off x="7554857" y="3978775"/>
            <a:ext cx="723631" cy="851323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25835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AD2B749-1599-453B-BF3A-6568411EF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556" y="118293"/>
            <a:ext cx="8596668" cy="1320800"/>
          </a:xfrm>
        </p:spPr>
        <p:txBody>
          <a:bodyPr/>
          <a:lstStyle/>
          <a:p>
            <a:r>
              <a:rPr lang="zh-TW" altLang="en-US" dirty="0"/>
              <a:t>手機版家長簽到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C9D8696E-9208-42A2-BF9F-A5B48AF2B9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8289" y="1186637"/>
            <a:ext cx="2499920" cy="5410457"/>
          </a:xfr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B73EBE55-4815-4F97-9C5F-2CCAD4123588}"/>
              </a:ext>
            </a:extLst>
          </p:cNvPr>
          <p:cNvSpPr/>
          <p:nvPr/>
        </p:nvSpPr>
        <p:spPr>
          <a:xfrm>
            <a:off x="1731379" y="4206161"/>
            <a:ext cx="17668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</a:rPr>
              <a:t>1.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</a:rPr>
              <a:t>先點選右下方</a:t>
            </a:r>
            <a:endParaRPr lang="zh-TW" altLang="en-US" dirty="0"/>
          </a:p>
        </p:txBody>
      </p:sp>
      <p:grpSp>
        <p:nvGrpSpPr>
          <p:cNvPr id="13" name="群組 12">
            <a:extLst>
              <a:ext uri="{FF2B5EF4-FFF2-40B4-BE49-F238E27FC236}">
                <a16:creationId xmlns:a16="http://schemas.microsoft.com/office/drawing/2014/main" id="{FB1C8F9C-5D9E-469B-B7BF-C450B9114145}"/>
              </a:ext>
            </a:extLst>
          </p:cNvPr>
          <p:cNvGrpSpPr/>
          <p:nvPr/>
        </p:nvGrpSpPr>
        <p:grpSpPr>
          <a:xfrm>
            <a:off x="2894202" y="5294331"/>
            <a:ext cx="494950" cy="1190359"/>
            <a:chOff x="2894202" y="5294331"/>
            <a:chExt cx="494950" cy="1190359"/>
          </a:xfrm>
        </p:grpSpPr>
        <p:sp>
          <p:nvSpPr>
            <p:cNvPr id="6" name="箭號: 向下 5">
              <a:extLst>
                <a:ext uri="{FF2B5EF4-FFF2-40B4-BE49-F238E27FC236}">
                  <a16:creationId xmlns:a16="http://schemas.microsoft.com/office/drawing/2014/main" id="{DAD29D83-EDC1-4A18-BA96-DC51C0C684E7}"/>
                </a:ext>
              </a:extLst>
            </p:cNvPr>
            <p:cNvSpPr/>
            <p:nvPr/>
          </p:nvSpPr>
          <p:spPr>
            <a:xfrm>
              <a:off x="2959010" y="5294331"/>
              <a:ext cx="318838" cy="754063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矩形: 圓角 7">
              <a:extLst>
                <a:ext uri="{FF2B5EF4-FFF2-40B4-BE49-F238E27FC236}">
                  <a16:creationId xmlns:a16="http://schemas.microsoft.com/office/drawing/2014/main" id="{D5C803AE-277E-4807-B5DC-AB44CF264154}"/>
                </a:ext>
              </a:extLst>
            </p:cNvPr>
            <p:cNvSpPr/>
            <p:nvPr/>
          </p:nvSpPr>
          <p:spPr>
            <a:xfrm>
              <a:off x="2894202" y="6048394"/>
              <a:ext cx="494950" cy="436296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10" name="圖片 9">
            <a:extLst>
              <a:ext uri="{FF2B5EF4-FFF2-40B4-BE49-F238E27FC236}">
                <a16:creationId xmlns:a16="http://schemas.microsoft.com/office/drawing/2014/main" id="{2CC4A053-9D15-4E79-9646-5D354EFE40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8970" y="1186636"/>
            <a:ext cx="2499920" cy="5410456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4FA1353D-2A1D-417C-87B0-33F1D4585A77}"/>
              </a:ext>
            </a:extLst>
          </p:cNvPr>
          <p:cNvSpPr/>
          <p:nvPr/>
        </p:nvSpPr>
        <p:spPr>
          <a:xfrm>
            <a:off x="4442421" y="4165537"/>
            <a:ext cx="19921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</a:rPr>
              <a:t>2.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</a:rPr>
              <a:t>點選通話中訊息</a:t>
            </a:r>
            <a:endParaRPr lang="en-US" altLang="zh-TW" b="1" dirty="0">
              <a:solidFill>
                <a:srgbClr val="FF0000"/>
              </a:solidFill>
              <a:latin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8E05AF22-90D0-4DA3-B11E-2657C03F370B}"/>
              </a:ext>
            </a:extLst>
          </p:cNvPr>
          <p:cNvSpPr/>
          <p:nvPr/>
        </p:nvSpPr>
        <p:spPr>
          <a:xfrm>
            <a:off x="5847376" y="4673368"/>
            <a:ext cx="553423" cy="52780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AD153BDD-E50A-408E-BFE4-B6570982BE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4038" y="1186636"/>
            <a:ext cx="2499920" cy="5410455"/>
          </a:xfrm>
          <a:prstGeom prst="rect">
            <a:avLst/>
          </a:prstGeom>
        </p:spPr>
      </p:pic>
      <p:grpSp>
        <p:nvGrpSpPr>
          <p:cNvPr id="16" name="群組 15">
            <a:extLst>
              <a:ext uri="{FF2B5EF4-FFF2-40B4-BE49-F238E27FC236}">
                <a16:creationId xmlns:a16="http://schemas.microsoft.com/office/drawing/2014/main" id="{F856C4E4-3BC8-4046-9C9C-93F992FBDA8E}"/>
              </a:ext>
            </a:extLst>
          </p:cNvPr>
          <p:cNvGrpSpPr/>
          <p:nvPr/>
        </p:nvGrpSpPr>
        <p:grpSpPr>
          <a:xfrm>
            <a:off x="7638149" y="2952728"/>
            <a:ext cx="1304515" cy="1408036"/>
            <a:chOff x="8879719" y="4689446"/>
            <a:chExt cx="1089417" cy="1408036"/>
          </a:xfrm>
        </p:grpSpPr>
        <p:sp>
          <p:nvSpPr>
            <p:cNvPr id="17" name="矩形: 圓角 16">
              <a:extLst>
                <a:ext uri="{FF2B5EF4-FFF2-40B4-BE49-F238E27FC236}">
                  <a16:creationId xmlns:a16="http://schemas.microsoft.com/office/drawing/2014/main" id="{22A6C5AF-9D43-4878-83D7-04B37B475C4E}"/>
                </a:ext>
              </a:extLst>
            </p:cNvPr>
            <p:cNvSpPr/>
            <p:nvPr/>
          </p:nvSpPr>
          <p:spPr>
            <a:xfrm>
              <a:off x="8879719" y="5528728"/>
              <a:ext cx="1089417" cy="568754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箭號: 向下 17">
              <a:extLst>
                <a:ext uri="{FF2B5EF4-FFF2-40B4-BE49-F238E27FC236}">
                  <a16:creationId xmlns:a16="http://schemas.microsoft.com/office/drawing/2014/main" id="{AC974F79-4E7E-4563-9BE5-22F15237A4A2}"/>
                </a:ext>
              </a:extLst>
            </p:cNvPr>
            <p:cNvSpPr/>
            <p:nvPr/>
          </p:nvSpPr>
          <p:spPr>
            <a:xfrm>
              <a:off x="9026498" y="4689446"/>
              <a:ext cx="318838" cy="754063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464FD8E4-E8EA-4C9F-9A87-13459ACD9794}"/>
              </a:ext>
            </a:extLst>
          </p:cNvPr>
          <p:cNvSpPr txBox="1"/>
          <p:nvPr/>
        </p:nvSpPr>
        <p:spPr>
          <a:xfrm>
            <a:off x="6942023" y="1415222"/>
            <a:ext cx="16611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在這裡輸入名字簽到。</a:t>
            </a: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A7CD7AF9-19B0-4803-A51E-94598C9972A0}"/>
              </a:ext>
            </a:extLst>
          </p:cNvPr>
          <p:cNvSpPr txBox="1"/>
          <p:nvPr/>
        </p:nvSpPr>
        <p:spPr>
          <a:xfrm>
            <a:off x="9019648" y="1458448"/>
            <a:ext cx="15298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最後，按這裡送出訊息。</a:t>
            </a:r>
          </a:p>
        </p:txBody>
      </p:sp>
      <p:grpSp>
        <p:nvGrpSpPr>
          <p:cNvPr id="21" name="群組 20">
            <a:extLst>
              <a:ext uri="{FF2B5EF4-FFF2-40B4-BE49-F238E27FC236}">
                <a16:creationId xmlns:a16="http://schemas.microsoft.com/office/drawing/2014/main" id="{0DE6806C-3527-44EE-9F20-9A062890B959}"/>
              </a:ext>
            </a:extLst>
          </p:cNvPr>
          <p:cNvGrpSpPr/>
          <p:nvPr/>
        </p:nvGrpSpPr>
        <p:grpSpPr>
          <a:xfrm>
            <a:off x="9312535" y="2952728"/>
            <a:ext cx="799258" cy="1408036"/>
            <a:chOff x="10570128" y="4774665"/>
            <a:chExt cx="799258" cy="1322817"/>
          </a:xfrm>
        </p:grpSpPr>
        <p:sp>
          <p:nvSpPr>
            <p:cNvPr id="22" name="矩形: 圓角 21">
              <a:extLst>
                <a:ext uri="{FF2B5EF4-FFF2-40B4-BE49-F238E27FC236}">
                  <a16:creationId xmlns:a16="http://schemas.microsoft.com/office/drawing/2014/main" id="{F1ED9C24-D18A-48FB-BD39-2A3170E33D4B}"/>
                </a:ext>
              </a:extLst>
            </p:cNvPr>
            <p:cNvSpPr/>
            <p:nvPr/>
          </p:nvSpPr>
          <p:spPr>
            <a:xfrm>
              <a:off x="10570128" y="5588000"/>
              <a:ext cx="799258" cy="509482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3" name="箭號: 向下 22">
              <a:extLst>
                <a:ext uri="{FF2B5EF4-FFF2-40B4-BE49-F238E27FC236}">
                  <a16:creationId xmlns:a16="http://schemas.microsoft.com/office/drawing/2014/main" id="{F9FF2466-E35C-4AE4-A6BA-6EA8939338E8}"/>
                </a:ext>
              </a:extLst>
            </p:cNvPr>
            <p:cNvSpPr/>
            <p:nvPr/>
          </p:nvSpPr>
          <p:spPr>
            <a:xfrm>
              <a:off x="10880066" y="4774665"/>
              <a:ext cx="318838" cy="754063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3711424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2870996-BB6B-4788-9C4A-C9C1E435F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10160556" cy="1320800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b="1" dirty="0">
                <a:solidFill>
                  <a:srgbClr val="00B0F0"/>
                </a:solidFill>
              </a:rPr>
              <a:t>健康上網</a:t>
            </a:r>
            <a:br>
              <a:rPr lang="en-US" altLang="zh-TW" sz="4000" b="1" dirty="0"/>
            </a:br>
            <a:r>
              <a:rPr lang="zh-TW" altLang="en-US" sz="4000" b="1" dirty="0"/>
              <a:t>「一聽二規三動動，四感五慣六讚讚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11384B5-4D5A-4906-AF8C-25F4AD22B1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409" y="2203554"/>
            <a:ext cx="9773587" cy="4392118"/>
          </a:xfrm>
        </p:spPr>
        <p:txBody>
          <a:bodyPr>
            <a:normAutofit/>
          </a:bodyPr>
          <a:lstStyle/>
          <a:p>
            <a:r>
              <a:rPr lang="zh-TW" altLang="en-US" sz="2400" dirty="0"/>
              <a:t>一聽：傾聽孩子的需求。</a:t>
            </a:r>
            <a:endParaRPr lang="en-US" altLang="zh-TW" sz="2400" dirty="0"/>
          </a:p>
          <a:p>
            <a:r>
              <a:rPr lang="zh-TW" altLang="en-US" sz="2400" dirty="0"/>
              <a:t>二規：對孩子上網作規範。</a:t>
            </a:r>
            <a:endParaRPr lang="en-US" altLang="zh-TW" sz="2400" dirty="0"/>
          </a:p>
          <a:p>
            <a:r>
              <a:rPr lang="zh-TW" altLang="en-US" sz="2400" dirty="0"/>
              <a:t>三動動：每使用</a:t>
            </a:r>
            <a:r>
              <a:rPr lang="en-US" altLang="zh-TW" sz="2400" dirty="0"/>
              <a:t>30</a:t>
            </a:r>
            <a:r>
              <a:rPr lang="zh-TW" altLang="en-US" sz="2400" dirty="0"/>
              <a:t>分鐘</a:t>
            </a:r>
            <a:r>
              <a:rPr lang="en-US" altLang="zh-TW" sz="2400" dirty="0"/>
              <a:t>3C</a:t>
            </a:r>
            <a:r>
              <a:rPr lang="zh-TW" altLang="en-US" sz="2400" dirty="0"/>
              <a:t>產品，就要站起來活動</a:t>
            </a:r>
            <a:r>
              <a:rPr lang="en-US" altLang="zh-TW" sz="2400" dirty="0"/>
              <a:t>10</a:t>
            </a:r>
            <a:r>
              <a:rPr lang="zh-TW" altLang="en-US" sz="2400" dirty="0"/>
              <a:t>分鐘。</a:t>
            </a:r>
            <a:endParaRPr lang="en-US" altLang="zh-TW" sz="2400" dirty="0"/>
          </a:p>
          <a:p>
            <a:r>
              <a:rPr lang="zh-TW" altLang="en-US" sz="2400" dirty="0"/>
              <a:t>四感：培養子女的歸屬感、愉悅感、成就感及意義感之高四感生活。 </a:t>
            </a:r>
            <a:endParaRPr lang="en-US" altLang="zh-TW" sz="2400" dirty="0"/>
          </a:p>
          <a:p>
            <a:r>
              <a:rPr lang="zh-TW" altLang="en-US" sz="2400" dirty="0"/>
              <a:t>五慣：培養人、事、時、地、物五種網路使用的好習慣： 人：和父母討論網路交友情形。 事：保護自己與他人隱私。 時：規定每天網路使用時間上限；每天先做完功課再上網。 地：睡覺時手機不放床邊。 物：使用適合年齡遊戲</a:t>
            </a:r>
            <a:endParaRPr lang="en-US" altLang="zh-TW" sz="2400" dirty="0"/>
          </a:p>
          <a:p>
            <a:r>
              <a:rPr lang="zh-TW" altLang="zh-TW" sz="2400" dirty="0"/>
              <a:t>六讚讚：多稱讚孩子合理使用網路的行為。 </a:t>
            </a:r>
            <a:r>
              <a:rPr lang="en-US" altLang="zh-TW" sz="2400" dirty="0"/>
              <a:t> </a:t>
            </a:r>
            <a:endParaRPr lang="zh-TW" altLang="zh-TW" sz="2400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24160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88C5196-9C7A-43CE-9F98-0AED3CE98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步驟一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C4F74DC-A79D-43ED-A2F1-DC261B930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812897"/>
            <a:ext cx="9492384" cy="4228465"/>
          </a:xfrm>
        </p:spPr>
        <p:txBody>
          <a:bodyPr>
            <a:normAutofit/>
          </a:bodyPr>
          <a:lstStyle/>
          <a:p>
            <a:r>
              <a:rPr lang="zh-TW" altLang="en-US" sz="2800" dirty="0"/>
              <a:t>建立</a:t>
            </a:r>
            <a:r>
              <a:rPr lang="en-US" altLang="zh-TW" sz="2800" dirty="0"/>
              <a:t>Google </a:t>
            </a:r>
            <a:r>
              <a:rPr lang="zh-TW" altLang="en-US" sz="2800" dirty="0"/>
              <a:t>帳戶</a:t>
            </a:r>
            <a:endParaRPr lang="en-US" altLang="zh-TW" sz="2800" dirty="0"/>
          </a:p>
          <a:p>
            <a:r>
              <a:rPr lang="zh-TW" altLang="en-US" sz="2800" dirty="0"/>
              <a:t>已有</a:t>
            </a:r>
            <a:r>
              <a:rPr lang="en-US" altLang="zh-TW" sz="2800" dirty="0"/>
              <a:t>Google </a:t>
            </a:r>
            <a:r>
              <a:rPr lang="zh-TW" altLang="en-US" sz="2800" dirty="0"/>
              <a:t>帳號</a:t>
            </a:r>
            <a:r>
              <a:rPr lang="en-US" altLang="zh-TW" sz="2800" dirty="0"/>
              <a:t>(</a:t>
            </a:r>
            <a:r>
              <a:rPr lang="zh-TW" altLang="en-US" sz="2800" dirty="0"/>
              <a:t>使用孩子帳密登入亦可</a:t>
            </a:r>
            <a:r>
              <a:rPr lang="en-US" altLang="zh-TW" sz="2800" dirty="0"/>
              <a:t>)</a:t>
            </a:r>
            <a:r>
              <a:rPr lang="zh-TW" altLang="en-US" sz="2800" dirty="0"/>
              <a:t>，進行步驟二</a:t>
            </a:r>
            <a:endParaRPr lang="en-US" altLang="zh-TW" sz="2800" dirty="0"/>
          </a:p>
          <a:p>
            <a:r>
              <a:rPr lang="zh-TW" altLang="en-US" sz="2800" dirty="0"/>
              <a:t>未有</a:t>
            </a:r>
            <a:r>
              <a:rPr lang="en-US" altLang="zh-TW" sz="2800" dirty="0"/>
              <a:t>Google </a:t>
            </a:r>
            <a:r>
              <a:rPr lang="zh-TW" altLang="en-US" sz="2800" dirty="0"/>
              <a:t>帳號，掃描</a:t>
            </a:r>
            <a:r>
              <a:rPr lang="en-US" altLang="zh-TW" sz="2800" dirty="0"/>
              <a:t>QR CODE</a:t>
            </a:r>
            <a:r>
              <a:rPr lang="zh-TW" altLang="en-US" sz="2800" dirty="0"/>
              <a:t>進行免費註冊</a:t>
            </a:r>
            <a:endParaRPr lang="en-US" altLang="zh-TW" sz="2800" dirty="0"/>
          </a:p>
          <a:p>
            <a:endParaRPr lang="zh-TW" altLang="en-US" sz="2000" dirty="0"/>
          </a:p>
        </p:txBody>
      </p:sp>
      <p:sp>
        <p:nvSpPr>
          <p:cNvPr id="4" name="內容版面配置區 14">
            <a:extLst>
              <a:ext uri="{FF2B5EF4-FFF2-40B4-BE49-F238E27FC236}">
                <a16:creationId xmlns:a16="http://schemas.microsoft.com/office/drawing/2014/main" id="{BE8DF6BD-0020-41DE-8170-A013D64D5A57}"/>
              </a:ext>
            </a:extLst>
          </p:cNvPr>
          <p:cNvSpPr txBox="1">
            <a:spLocks/>
          </p:cNvSpPr>
          <p:nvPr/>
        </p:nvSpPr>
        <p:spPr>
          <a:xfrm>
            <a:off x="1263195" y="2885581"/>
            <a:ext cx="4086147" cy="31024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TW"/>
          </a:p>
          <a:p>
            <a:endParaRPr lang="zh-TW" altLang="en-US" dirty="0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83510427-4F1F-445D-914A-B5D9A60CD9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6404" y="3582835"/>
            <a:ext cx="2458527" cy="2458527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03EE3C01-695B-4695-902F-A5B6EA59E186}"/>
              </a:ext>
            </a:extLst>
          </p:cNvPr>
          <p:cNvSpPr txBox="1"/>
          <p:nvPr/>
        </p:nvSpPr>
        <p:spPr>
          <a:xfrm>
            <a:off x="6525921" y="4726166"/>
            <a:ext cx="50760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rgbClr val="0070C0"/>
                </a:solidFill>
                <a:latin typeface="+mj-ea"/>
                <a:ea typeface="+mj-ea"/>
              </a:rPr>
              <a:t>電腦登入請接續步驟二</a:t>
            </a:r>
            <a:r>
              <a:rPr lang="en-US" altLang="zh-TW" sz="3200" b="1" dirty="0">
                <a:solidFill>
                  <a:srgbClr val="0070C0"/>
                </a:solidFill>
                <a:latin typeface="+mj-ea"/>
                <a:ea typeface="+mj-ea"/>
              </a:rPr>
              <a:t>~</a:t>
            </a:r>
            <a:r>
              <a:rPr lang="zh-TW" altLang="en-US" sz="3200" b="1" dirty="0">
                <a:solidFill>
                  <a:srgbClr val="0070C0"/>
                </a:solidFill>
                <a:latin typeface="+mj-ea"/>
                <a:ea typeface="+mj-ea"/>
              </a:rPr>
              <a:t>四</a:t>
            </a:r>
            <a:r>
              <a:rPr lang="en-US" altLang="zh-TW" sz="3200" b="1" dirty="0">
                <a:latin typeface="+mj-ea"/>
                <a:ea typeface="+mj-ea"/>
              </a:rPr>
              <a:t>；</a:t>
            </a:r>
            <a:r>
              <a:rPr lang="zh-TW" altLang="en-US" sz="3200" b="1" dirty="0">
                <a:solidFill>
                  <a:srgbClr val="FF0000"/>
                </a:solidFill>
                <a:latin typeface="+mj-ea"/>
              </a:rPr>
              <a:t>手機登入請見步驟五</a:t>
            </a:r>
            <a:r>
              <a:rPr lang="en-US" altLang="zh-TW" sz="3200" b="1" dirty="0">
                <a:solidFill>
                  <a:srgbClr val="FF0000"/>
                </a:solidFill>
                <a:latin typeface="+mj-ea"/>
              </a:rPr>
              <a:t>~</a:t>
            </a:r>
            <a:r>
              <a:rPr lang="zh-TW" altLang="en-US" sz="3200" b="1" dirty="0">
                <a:solidFill>
                  <a:srgbClr val="FF0000"/>
                </a:solidFill>
                <a:latin typeface="+mj-ea"/>
              </a:rPr>
              <a:t>十</a:t>
            </a:r>
            <a:endParaRPr lang="zh-TW" altLang="en-US" sz="3200" b="1" dirty="0"/>
          </a:p>
          <a:p>
            <a:endParaRPr lang="zh-TW" altLang="en-US" sz="20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18996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88C5196-9C7A-43CE-9F98-0AED3CE98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步驟二</a:t>
            </a:r>
            <a:r>
              <a:rPr lang="en-US" altLang="zh-TW" sz="2000" b="1" dirty="0"/>
              <a:t>(</a:t>
            </a:r>
            <a:r>
              <a:rPr lang="zh-TW" altLang="en-US" sz="2000" b="1" dirty="0"/>
              <a:t>電腦登入見</a:t>
            </a:r>
            <a:r>
              <a:rPr lang="zh-TW" altLang="en-US" sz="2000" b="1" dirty="0">
                <a:latin typeface="+mj-ea"/>
              </a:rPr>
              <a:t>步驟二</a:t>
            </a:r>
            <a:r>
              <a:rPr lang="en-US" altLang="zh-TW" sz="2000" b="1" dirty="0">
                <a:latin typeface="+mj-ea"/>
              </a:rPr>
              <a:t>.</a:t>
            </a:r>
            <a:r>
              <a:rPr lang="zh-TW" altLang="en-US" sz="2000" b="1" dirty="0">
                <a:latin typeface="+mj-ea"/>
              </a:rPr>
              <a:t>三</a:t>
            </a:r>
            <a:r>
              <a:rPr lang="en-US" altLang="zh-TW" sz="2000" b="1" dirty="0">
                <a:latin typeface="+mj-ea"/>
              </a:rPr>
              <a:t>.</a:t>
            </a:r>
            <a:r>
              <a:rPr lang="zh-TW" altLang="en-US" sz="2000" b="1" dirty="0">
                <a:latin typeface="+mj-ea"/>
              </a:rPr>
              <a:t>四</a:t>
            </a:r>
            <a:r>
              <a:rPr lang="en-US" altLang="zh-TW" sz="2000" b="1" dirty="0">
                <a:latin typeface="+mj-ea"/>
              </a:rPr>
              <a:t>)</a:t>
            </a:r>
            <a:endParaRPr lang="zh-TW" altLang="en-US" b="1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C4F74DC-A79D-43ED-A2F1-DC261B930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78987"/>
            <a:ext cx="8596668" cy="4300026"/>
          </a:xfrm>
        </p:spPr>
        <p:txBody>
          <a:bodyPr>
            <a:normAutofit/>
          </a:bodyPr>
          <a:lstStyle/>
          <a:p>
            <a:r>
              <a:rPr lang="zh-TW" altLang="en-US" sz="2400" dirty="0"/>
              <a:t>收到導師傳送之訊息或聯絡簿通知後，於會議</a:t>
            </a:r>
            <a:r>
              <a:rPr lang="zh-TW" altLang="en-US" sz="2400"/>
              <a:t>時間點選連結登入</a:t>
            </a:r>
            <a:r>
              <a:rPr lang="zh-TW" altLang="en-US" sz="2400" dirty="0"/>
              <a:t>會議。</a:t>
            </a:r>
          </a:p>
        </p:txBody>
      </p:sp>
      <p:pic>
        <p:nvPicPr>
          <p:cNvPr id="4" name="內容版面配置區 10">
            <a:extLst>
              <a:ext uri="{FF2B5EF4-FFF2-40B4-BE49-F238E27FC236}">
                <a16:creationId xmlns:a16="http://schemas.microsoft.com/office/drawing/2014/main" id="{244B8283-5852-40E4-B236-94FF9B961D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3034" y="2075242"/>
            <a:ext cx="5871150" cy="3713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矩形: 圓角 6">
            <a:extLst>
              <a:ext uri="{FF2B5EF4-FFF2-40B4-BE49-F238E27FC236}">
                <a16:creationId xmlns:a16="http://schemas.microsoft.com/office/drawing/2014/main" id="{12564AE0-ED6B-4118-822A-830F4B624AF1}"/>
              </a:ext>
            </a:extLst>
          </p:cNvPr>
          <p:cNvSpPr/>
          <p:nvPr/>
        </p:nvSpPr>
        <p:spPr>
          <a:xfrm>
            <a:off x="4515929" y="3436972"/>
            <a:ext cx="3363814" cy="37331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4089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88C5196-9C7A-43CE-9F98-0AED3CE98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864" y="439195"/>
            <a:ext cx="8596668" cy="829586"/>
          </a:xfrm>
        </p:spPr>
        <p:txBody>
          <a:bodyPr>
            <a:normAutofit/>
          </a:bodyPr>
          <a:lstStyle/>
          <a:p>
            <a:r>
              <a:rPr lang="zh-TW" altLang="en-US" b="1" dirty="0"/>
              <a:t>步驟三</a:t>
            </a:r>
          </a:p>
        </p:txBody>
      </p:sp>
      <p:pic>
        <p:nvPicPr>
          <p:cNvPr id="4" name="內容版面配置區 14">
            <a:extLst>
              <a:ext uri="{FF2B5EF4-FFF2-40B4-BE49-F238E27FC236}">
                <a16:creationId xmlns:a16="http://schemas.microsoft.com/office/drawing/2014/main" id="{E8418DF2-34BC-44FF-B084-EFA94D6E9B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4621" y="1248356"/>
            <a:ext cx="10392069" cy="52905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BA6ACE15-BD01-4E0C-8772-64C3F729B852}"/>
              </a:ext>
            </a:extLst>
          </p:cNvPr>
          <p:cNvSpPr txBox="1"/>
          <p:nvPr/>
        </p:nvSpPr>
        <p:spPr>
          <a:xfrm>
            <a:off x="4866198" y="1677831"/>
            <a:ext cx="33883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/>
              <a:t>允許麥克風及攝影機</a:t>
            </a:r>
            <a:r>
              <a:rPr lang="en-US" altLang="zh-TW" sz="2000" dirty="0"/>
              <a:t>(</a:t>
            </a:r>
            <a:r>
              <a:rPr lang="zh-TW" altLang="en-US" sz="2000" dirty="0"/>
              <a:t>若有</a:t>
            </a:r>
            <a:r>
              <a:rPr lang="en-US" altLang="zh-TW" sz="2000" dirty="0"/>
              <a:t>)</a:t>
            </a:r>
            <a:endParaRPr lang="zh-TW" altLang="en-US" sz="2000" dirty="0"/>
          </a:p>
        </p:txBody>
      </p:sp>
      <p:sp>
        <p:nvSpPr>
          <p:cNvPr id="6" name="矩形: 圓角 5">
            <a:extLst>
              <a:ext uri="{FF2B5EF4-FFF2-40B4-BE49-F238E27FC236}">
                <a16:creationId xmlns:a16="http://schemas.microsoft.com/office/drawing/2014/main" id="{79A5F125-0BA8-495C-B8D0-F6CBA1211F74}"/>
              </a:ext>
            </a:extLst>
          </p:cNvPr>
          <p:cNvSpPr/>
          <p:nvPr/>
        </p:nvSpPr>
        <p:spPr>
          <a:xfrm>
            <a:off x="2598228" y="1152319"/>
            <a:ext cx="2377440" cy="128016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: 圓角 7">
            <a:extLst>
              <a:ext uri="{FF2B5EF4-FFF2-40B4-BE49-F238E27FC236}">
                <a16:creationId xmlns:a16="http://schemas.microsoft.com/office/drawing/2014/main" id="{B9DE653E-20DB-4392-97DE-40C0F0221162}"/>
              </a:ext>
            </a:extLst>
          </p:cNvPr>
          <p:cNvSpPr/>
          <p:nvPr/>
        </p:nvSpPr>
        <p:spPr>
          <a:xfrm>
            <a:off x="7624777" y="3690110"/>
            <a:ext cx="2377440" cy="128016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5A466D0A-EABC-41A4-BA2A-E37EB5EE1B15}"/>
              </a:ext>
            </a:extLst>
          </p:cNvPr>
          <p:cNvSpPr txBox="1"/>
          <p:nvPr/>
        </p:nvSpPr>
        <p:spPr>
          <a:xfrm>
            <a:off x="7724816" y="5152234"/>
            <a:ext cx="18883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/>
              <a:t>點選</a:t>
            </a:r>
            <a:r>
              <a:rPr lang="en-US" altLang="zh-TW" sz="2000" dirty="0"/>
              <a:t>-</a:t>
            </a:r>
            <a:r>
              <a:rPr lang="zh-TW" altLang="en-US" sz="2000" dirty="0">
                <a:solidFill>
                  <a:schemeClr val="bg1"/>
                </a:solidFill>
                <a:highlight>
                  <a:srgbClr val="0000FF"/>
                </a:highlight>
              </a:rPr>
              <a:t>要求加入</a:t>
            </a:r>
          </a:p>
        </p:txBody>
      </p:sp>
    </p:spTree>
    <p:extLst>
      <p:ext uri="{BB962C8B-B14F-4D97-AF65-F5344CB8AC3E}">
        <p14:creationId xmlns:p14="http://schemas.microsoft.com/office/powerpoint/2010/main" val="3368133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10">
            <a:extLst>
              <a:ext uri="{FF2B5EF4-FFF2-40B4-BE49-F238E27FC236}">
                <a16:creationId xmlns:a16="http://schemas.microsoft.com/office/drawing/2014/main" id="{D30AB630-F491-4A26-BF17-0A04DBDB04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1391" y="682307"/>
            <a:ext cx="10713806" cy="5493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矩形: 圓角 4">
            <a:extLst>
              <a:ext uri="{FF2B5EF4-FFF2-40B4-BE49-F238E27FC236}">
                <a16:creationId xmlns:a16="http://schemas.microsoft.com/office/drawing/2014/main" id="{8C82F6A2-321A-42D1-BC28-64BCFB46B84B}"/>
              </a:ext>
            </a:extLst>
          </p:cNvPr>
          <p:cNvSpPr/>
          <p:nvPr/>
        </p:nvSpPr>
        <p:spPr>
          <a:xfrm>
            <a:off x="8034528" y="3342994"/>
            <a:ext cx="1566672" cy="100584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C19F7322-A92A-4792-9C97-ACD4D7C4035E}"/>
              </a:ext>
            </a:extLst>
          </p:cNvPr>
          <p:cNvSpPr txBox="1"/>
          <p:nvPr/>
        </p:nvSpPr>
        <p:spPr>
          <a:xfrm>
            <a:off x="7233567" y="1844968"/>
            <a:ext cx="3553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若一直處於正在要求加入，可能是會議主持人尚未加入會議中，請稍後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~~~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1769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251623E-355B-41E4-9372-28CE2DAFE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973" y="489733"/>
            <a:ext cx="8596668" cy="670560"/>
          </a:xfrm>
        </p:spPr>
        <p:txBody>
          <a:bodyPr/>
          <a:lstStyle/>
          <a:p>
            <a:r>
              <a:rPr lang="zh-TW" altLang="en-US" b="1" dirty="0"/>
              <a:t>步驟四</a:t>
            </a:r>
          </a:p>
        </p:txBody>
      </p:sp>
      <p:pic>
        <p:nvPicPr>
          <p:cNvPr id="4" name="內容版面配置區 2">
            <a:extLst>
              <a:ext uri="{FF2B5EF4-FFF2-40B4-BE49-F238E27FC236}">
                <a16:creationId xmlns:a16="http://schemas.microsoft.com/office/drawing/2014/main" id="{D507DA7B-2A6E-4819-AA00-65ABB3EB98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408" y="1142719"/>
            <a:ext cx="9536724" cy="4911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笑臉 4">
            <a:extLst>
              <a:ext uri="{FF2B5EF4-FFF2-40B4-BE49-F238E27FC236}">
                <a16:creationId xmlns:a16="http://schemas.microsoft.com/office/drawing/2014/main" id="{18F64C9B-4F74-4849-9A65-5D622AA336CB}"/>
              </a:ext>
            </a:extLst>
          </p:cNvPr>
          <p:cNvSpPr/>
          <p:nvPr/>
        </p:nvSpPr>
        <p:spPr>
          <a:xfrm>
            <a:off x="9282525" y="4328417"/>
            <a:ext cx="1091463" cy="1179467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笑臉 5">
            <a:extLst>
              <a:ext uri="{FF2B5EF4-FFF2-40B4-BE49-F238E27FC236}">
                <a16:creationId xmlns:a16="http://schemas.microsoft.com/office/drawing/2014/main" id="{0F0A9B91-63E8-4E3F-B3BE-1A4A2B38DF6E}"/>
              </a:ext>
            </a:extLst>
          </p:cNvPr>
          <p:cNvSpPr/>
          <p:nvPr/>
        </p:nvSpPr>
        <p:spPr>
          <a:xfrm>
            <a:off x="4789203" y="2724755"/>
            <a:ext cx="1200868" cy="1234758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6580D6EA-3179-4DB4-BFC0-66EE083CAF6E}"/>
              </a:ext>
            </a:extLst>
          </p:cNvPr>
          <p:cNvSpPr/>
          <p:nvPr/>
        </p:nvSpPr>
        <p:spPr>
          <a:xfrm>
            <a:off x="4109499" y="5551724"/>
            <a:ext cx="469392" cy="55911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00D134D1-314D-4032-B0EA-3C69696FDA93}"/>
              </a:ext>
            </a:extLst>
          </p:cNvPr>
          <p:cNvSpPr txBox="1"/>
          <p:nvPr/>
        </p:nvSpPr>
        <p:spPr>
          <a:xfrm>
            <a:off x="3847583" y="5178614"/>
            <a:ext cx="890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</a:rPr>
              <a:t>麥克風</a:t>
            </a:r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B0E09874-E235-4515-B185-190E4C331397}"/>
              </a:ext>
            </a:extLst>
          </p:cNvPr>
          <p:cNvSpPr/>
          <p:nvPr/>
        </p:nvSpPr>
        <p:spPr>
          <a:xfrm>
            <a:off x="4896307" y="5554247"/>
            <a:ext cx="469392" cy="55911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13BA151A-6925-415B-8B86-31242631AA80}"/>
              </a:ext>
            </a:extLst>
          </p:cNvPr>
          <p:cNvSpPr txBox="1"/>
          <p:nvPr/>
        </p:nvSpPr>
        <p:spPr>
          <a:xfrm>
            <a:off x="4847411" y="5198701"/>
            <a:ext cx="664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</a:rPr>
              <a:t>舉手</a:t>
            </a:r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D45883F7-1F1B-4563-80AF-46623B5FDB00}"/>
              </a:ext>
            </a:extLst>
          </p:cNvPr>
          <p:cNvSpPr/>
          <p:nvPr/>
        </p:nvSpPr>
        <p:spPr>
          <a:xfrm>
            <a:off x="6093747" y="5547946"/>
            <a:ext cx="469392" cy="55911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2414B7ED-A5FA-46FB-B525-6487F47B1859}"/>
              </a:ext>
            </a:extLst>
          </p:cNvPr>
          <p:cNvSpPr txBox="1"/>
          <p:nvPr/>
        </p:nvSpPr>
        <p:spPr>
          <a:xfrm>
            <a:off x="5808750" y="5198701"/>
            <a:ext cx="1100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</a:rPr>
              <a:t>退出通話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E94783CF-51DD-4C4D-A911-7D2A5BEDFFB6}"/>
              </a:ext>
            </a:extLst>
          </p:cNvPr>
          <p:cNvSpPr txBox="1"/>
          <p:nvPr/>
        </p:nvSpPr>
        <p:spPr>
          <a:xfrm>
            <a:off x="1069565" y="1181478"/>
            <a:ext cx="434682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solidFill>
                  <a:schemeClr val="bg1"/>
                </a:solidFill>
              </a:rPr>
              <a:t>順利加入會議後，為讓會議順利進行</a:t>
            </a:r>
            <a:endParaRPr lang="en-US" altLang="zh-TW" sz="2000" dirty="0">
              <a:solidFill>
                <a:schemeClr val="bg1"/>
              </a:solidFill>
            </a:endParaRPr>
          </a:p>
          <a:p>
            <a:r>
              <a:rPr lang="en-US" altLang="zh-TW" sz="2000" dirty="0">
                <a:solidFill>
                  <a:schemeClr val="bg1"/>
                </a:solidFill>
              </a:rPr>
              <a:t>1.</a:t>
            </a:r>
            <a:r>
              <a:rPr lang="zh-TW" altLang="en-US" sz="2000" dirty="0">
                <a:solidFill>
                  <a:schemeClr val="bg1"/>
                </a:solidFill>
              </a:rPr>
              <a:t>請先</a:t>
            </a:r>
            <a:r>
              <a:rPr lang="zh-TW" altLang="en-US" sz="2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關閉麥克風</a:t>
            </a:r>
            <a:r>
              <a:rPr lang="zh-TW" altLang="en-US" sz="2000" dirty="0">
                <a:solidFill>
                  <a:schemeClr val="bg1"/>
                </a:solidFill>
              </a:rPr>
              <a:t>。</a:t>
            </a:r>
            <a:endParaRPr lang="en-US" altLang="zh-TW" sz="2000" dirty="0">
              <a:solidFill>
                <a:schemeClr val="bg1"/>
              </a:solidFill>
            </a:endParaRPr>
          </a:p>
          <a:p>
            <a:r>
              <a:rPr lang="en-US" altLang="zh-TW" sz="2000" dirty="0">
                <a:solidFill>
                  <a:schemeClr val="bg1"/>
                </a:solidFill>
              </a:rPr>
              <a:t>2.</a:t>
            </a:r>
            <a:r>
              <a:rPr lang="zh-TW" altLang="en-US" sz="2000" dirty="0">
                <a:solidFill>
                  <a:schemeClr val="bg1"/>
                </a:solidFill>
              </a:rPr>
              <a:t>意見表達，請先按</a:t>
            </a:r>
            <a:r>
              <a:rPr lang="zh-TW" altLang="en-US" sz="2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舉手</a:t>
            </a:r>
            <a:r>
              <a:rPr lang="zh-TW" altLang="en-US" sz="2000" dirty="0">
                <a:solidFill>
                  <a:schemeClr val="bg1"/>
                </a:solidFill>
              </a:rPr>
              <a:t>，再按一次  </a:t>
            </a:r>
            <a:endParaRPr lang="en-US" altLang="zh-TW" sz="2000" dirty="0">
              <a:solidFill>
                <a:schemeClr val="bg1"/>
              </a:solidFill>
            </a:endParaRPr>
          </a:p>
          <a:p>
            <a:r>
              <a:rPr lang="zh-TW" altLang="en-US" sz="2000" dirty="0">
                <a:solidFill>
                  <a:schemeClr val="bg1"/>
                </a:solidFill>
              </a:rPr>
              <a:t>   即可取消，待老師示意後再請家長 </a:t>
            </a:r>
            <a:endParaRPr lang="en-US" altLang="zh-TW" sz="2000" dirty="0">
              <a:solidFill>
                <a:schemeClr val="bg1"/>
              </a:solidFill>
            </a:endParaRPr>
          </a:p>
          <a:p>
            <a:r>
              <a:rPr lang="zh-TW" altLang="en-US" sz="2000" dirty="0">
                <a:solidFill>
                  <a:schemeClr val="bg1"/>
                </a:solidFill>
              </a:rPr>
              <a:t>   開麥克風發言。</a:t>
            </a:r>
            <a:endParaRPr lang="en-US" altLang="zh-TW" sz="2000" dirty="0">
              <a:solidFill>
                <a:schemeClr val="bg1"/>
              </a:solidFill>
            </a:endParaRPr>
          </a:p>
          <a:p>
            <a:r>
              <a:rPr lang="en-US" altLang="zh-TW" sz="2000" dirty="0">
                <a:solidFill>
                  <a:schemeClr val="bg1"/>
                </a:solidFill>
              </a:rPr>
              <a:t>3.</a:t>
            </a:r>
            <a:r>
              <a:rPr lang="zh-TW" altLang="en-US" sz="2000" dirty="0">
                <a:solidFill>
                  <a:schemeClr val="bg1"/>
                </a:solidFill>
              </a:rPr>
              <a:t>發言完畢，記得再</a:t>
            </a:r>
            <a:r>
              <a:rPr lang="zh-TW" altLang="en-US" sz="2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關閉麥克風</a:t>
            </a:r>
            <a:r>
              <a:rPr lang="zh-TW" altLang="en-US" sz="2000" dirty="0">
                <a:solidFill>
                  <a:schemeClr val="bg1"/>
                </a:solidFill>
              </a:rPr>
              <a:t>。</a:t>
            </a:r>
            <a:endParaRPr lang="en-US" altLang="zh-TW" sz="2000" dirty="0">
              <a:solidFill>
                <a:schemeClr val="bg1"/>
              </a:solidFill>
            </a:endParaRPr>
          </a:p>
          <a:p>
            <a:r>
              <a:rPr lang="en-US" altLang="zh-TW" sz="2000" dirty="0">
                <a:solidFill>
                  <a:schemeClr val="bg1"/>
                </a:solidFill>
              </a:rPr>
              <a:t>4.</a:t>
            </a:r>
            <a:r>
              <a:rPr lang="zh-TW" altLang="en-US" sz="2000" dirty="0">
                <a:solidFill>
                  <a:schemeClr val="bg1"/>
                </a:solidFill>
              </a:rPr>
              <a:t>會議結束後，請按</a:t>
            </a:r>
            <a:r>
              <a:rPr lang="zh-TW" altLang="en-US" sz="2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退出通話</a:t>
            </a:r>
            <a:r>
              <a:rPr lang="zh-TW" altLang="en-US" sz="2000" dirty="0">
                <a:solidFill>
                  <a:schemeClr val="bg1"/>
                </a:solidFill>
              </a:rPr>
              <a:t>。</a:t>
            </a:r>
            <a:endParaRPr lang="en-US" altLang="zh-TW" sz="2000" dirty="0">
              <a:solidFill>
                <a:schemeClr val="bg1"/>
              </a:solidFill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76631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66AEB20-DF33-492F-AA3B-A569D1E73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電腦版家長簽到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BC1963AF-AB18-4B93-8028-2020AB27BC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3020" y="1174307"/>
            <a:ext cx="11105959" cy="5477783"/>
          </a:xfr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CA91BD02-0FCD-4672-B927-660BA2D62864}"/>
              </a:ext>
            </a:extLst>
          </p:cNvPr>
          <p:cNvSpPr txBox="1"/>
          <p:nvPr/>
        </p:nvSpPr>
        <p:spPr>
          <a:xfrm>
            <a:off x="7770462" y="4229908"/>
            <a:ext cx="3553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先點選右下方</a:t>
            </a:r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與所有參與者進行即時通訊</a:t>
            </a:r>
          </a:p>
        </p:txBody>
      </p:sp>
      <p:grpSp>
        <p:nvGrpSpPr>
          <p:cNvPr id="9" name="群組 8">
            <a:extLst>
              <a:ext uri="{FF2B5EF4-FFF2-40B4-BE49-F238E27FC236}">
                <a16:creationId xmlns:a16="http://schemas.microsoft.com/office/drawing/2014/main" id="{29510AB7-7BC8-4961-8499-A21BA57E0DA6}"/>
              </a:ext>
            </a:extLst>
          </p:cNvPr>
          <p:cNvGrpSpPr/>
          <p:nvPr/>
        </p:nvGrpSpPr>
        <p:grpSpPr>
          <a:xfrm>
            <a:off x="10735604" y="4798503"/>
            <a:ext cx="321085" cy="1833395"/>
            <a:chOff x="10752382" y="4798503"/>
            <a:chExt cx="321085" cy="1833395"/>
          </a:xfrm>
        </p:grpSpPr>
        <p:sp>
          <p:nvSpPr>
            <p:cNvPr id="6" name="矩形: 圓角 5">
              <a:extLst>
                <a:ext uri="{FF2B5EF4-FFF2-40B4-BE49-F238E27FC236}">
                  <a16:creationId xmlns:a16="http://schemas.microsoft.com/office/drawing/2014/main" id="{AFA339F7-7B36-4031-A655-9055A6DD31D5}"/>
                </a:ext>
              </a:extLst>
            </p:cNvPr>
            <p:cNvSpPr/>
            <p:nvPr/>
          </p:nvSpPr>
          <p:spPr>
            <a:xfrm>
              <a:off x="10752382" y="5758757"/>
              <a:ext cx="321085" cy="873141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箭號: 向下 7">
              <a:extLst>
                <a:ext uri="{FF2B5EF4-FFF2-40B4-BE49-F238E27FC236}">
                  <a16:creationId xmlns:a16="http://schemas.microsoft.com/office/drawing/2014/main" id="{51D2C4E6-F296-4749-9DAE-13A8E4D3B628}"/>
                </a:ext>
              </a:extLst>
            </p:cNvPr>
            <p:cNvSpPr/>
            <p:nvPr/>
          </p:nvSpPr>
          <p:spPr>
            <a:xfrm>
              <a:off x="10752382" y="4798503"/>
              <a:ext cx="318838" cy="754063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326116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66AEB20-DF33-492F-AA3B-A569D1E73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電腦版家長簽到</a:t>
            </a:r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A5CE5411-1225-46E2-A44D-B3166DA462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574" y="1270000"/>
            <a:ext cx="10753560" cy="5292768"/>
          </a:xfr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E10C231B-C12C-427A-A8D7-27CCDAB45F0B}"/>
              </a:ext>
            </a:extLst>
          </p:cNvPr>
          <p:cNvSpPr txBox="1"/>
          <p:nvPr/>
        </p:nvSpPr>
        <p:spPr>
          <a:xfrm>
            <a:off x="7579425" y="3528249"/>
            <a:ext cx="26005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接著，在這裡輸入名字簽到。</a:t>
            </a:r>
          </a:p>
        </p:txBody>
      </p:sp>
      <p:grpSp>
        <p:nvGrpSpPr>
          <p:cNvPr id="14" name="群組 13">
            <a:extLst>
              <a:ext uri="{FF2B5EF4-FFF2-40B4-BE49-F238E27FC236}">
                <a16:creationId xmlns:a16="http://schemas.microsoft.com/office/drawing/2014/main" id="{25CA75DC-B6F9-4587-8208-30EAF172ECA4}"/>
              </a:ext>
            </a:extLst>
          </p:cNvPr>
          <p:cNvGrpSpPr/>
          <p:nvPr/>
        </p:nvGrpSpPr>
        <p:grpSpPr>
          <a:xfrm>
            <a:off x="8879719" y="4689446"/>
            <a:ext cx="1089417" cy="1408036"/>
            <a:chOff x="8879719" y="4689446"/>
            <a:chExt cx="1089417" cy="1408036"/>
          </a:xfrm>
        </p:grpSpPr>
        <p:sp>
          <p:nvSpPr>
            <p:cNvPr id="9" name="矩形: 圓角 8">
              <a:extLst>
                <a:ext uri="{FF2B5EF4-FFF2-40B4-BE49-F238E27FC236}">
                  <a16:creationId xmlns:a16="http://schemas.microsoft.com/office/drawing/2014/main" id="{B9FF58BE-0B2E-4E43-B21C-15790F00B324}"/>
                </a:ext>
              </a:extLst>
            </p:cNvPr>
            <p:cNvSpPr/>
            <p:nvPr/>
          </p:nvSpPr>
          <p:spPr>
            <a:xfrm>
              <a:off x="8879719" y="5528728"/>
              <a:ext cx="1089417" cy="568754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箭號: 向下 10">
              <a:extLst>
                <a:ext uri="{FF2B5EF4-FFF2-40B4-BE49-F238E27FC236}">
                  <a16:creationId xmlns:a16="http://schemas.microsoft.com/office/drawing/2014/main" id="{1B4D1A3C-8EB9-4578-A258-988297711991}"/>
                </a:ext>
              </a:extLst>
            </p:cNvPr>
            <p:cNvSpPr/>
            <p:nvPr/>
          </p:nvSpPr>
          <p:spPr>
            <a:xfrm>
              <a:off x="9026498" y="4689446"/>
              <a:ext cx="318838" cy="754063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0049AE99-0611-415D-A662-A3EB91F145F1}"/>
              </a:ext>
            </a:extLst>
          </p:cNvPr>
          <p:cNvSpPr txBox="1"/>
          <p:nvPr/>
        </p:nvSpPr>
        <p:spPr>
          <a:xfrm>
            <a:off x="10180012" y="3489117"/>
            <a:ext cx="15298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最後，按這裡送出訊息</a:t>
            </a:r>
          </a:p>
        </p:txBody>
      </p:sp>
      <p:grpSp>
        <p:nvGrpSpPr>
          <p:cNvPr id="15" name="群組 14">
            <a:extLst>
              <a:ext uri="{FF2B5EF4-FFF2-40B4-BE49-F238E27FC236}">
                <a16:creationId xmlns:a16="http://schemas.microsoft.com/office/drawing/2014/main" id="{D0544C16-4389-4C33-82D5-5B408C409446}"/>
              </a:ext>
            </a:extLst>
          </p:cNvPr>
          <p:cNvGrpSpPr/>
          <p:nvPr/>
        </p:nvGrpSpPr>
        <p:grpSpPr>
          <a:xfrm>
            <a:off x="10570128" y="4774665"/>
            <a:ext cx="799258" cy="1322817"/>
            <a:chOff x="10570128" y="4774665"/>
            <a:chExt cx="799258" cy="1322817"/>
          </a:xfrm>
        </p:grpSpPr>
        <p:sp>
          <p:nvSpPr>
            <p:cNvPr id="10" name="矩形: 圓角 9">
              <a:extLst>
                <a:ext uri="{FF2B5EF4-FFF2-40B4-BE49-F238E27FC236}">
                  <a16:creationId xmlns:a16="http://schemas.microsoft.com/office/drawing/2014/main" id="{0604AA6F-8A40-4773-988C-84D825E2836C}"/>
                </a:ext>
              </a:extLst>
            </p:cNvPr>
            <p:cNvSpPr/>
            <p:nvPr/>
          </p:nvSpPr>
          <p:spPr>
            <a:xfrm>
              <a:off x="10570128" y="5588000"/>
              <a:ext cx="799258" cy="509482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箭號: 向下 12">
              <a:extLst>
                <a:ext uri="{FF2B5EF4-FFF2-40B4-BE49-F238E27FC236}">
                  <a16:creationId xmlns:a16="http://schemas.microsoft.com/office/drawing/2014/main" id="{227BCA27-DA30-4BF8-913A-B2095C3CC9BE}"/>
                </a:ext>
              </a:extLst>
            </p:cNvPr>
            <p:cNvSpPr/>
            <p:nvPr/>
          </p:nvSpPr>
          <p:spPr>
            <a:xfrm>
              <a:off x="10880066" y="4774665"/>
              <a:ext cx="318838" cy="754063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00615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E1C542B-8A04-4443-9793-8209EF6A5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54657"/>
          </a:xfrm>
        </p:spPr>
        <p:txBody>
          <a:bodyPr/>
          <a:lstStyle/>
          <a:p>
            <a:r>
              <a:rPr lang="zh-TW" altLang="en-US" b="1" dirty="0"/>
              <a:t>步驟五</a:t>
            </a:r>
            <a:r>
              <a:rPr lang="en-US" altLang="zh-TW" b="1" dirty="0"/>
              <a:t>-</a:t>
            </a:r>
            <a:r>
              <a:rPr lang="zh-TW" altLang="en-US" b="1" dirty="0">
                <a:solidFill>
                  <a:srgbClr val="FF0000"/>
                </a:solidFill>
              </a:rPr>
              <a:t>手機</a:t>
            </a:r>
            <a:r>
              <a:rPr lang="zh-TW" altLang="en-US" b="1" dirty="0"/>
              <a:t>預先安裝</a:t>
            </a:r>
            <a:r>
              <a:rPr lang="en-US" altLang="zh-TW" b="1" dirty="0"/>
              <a:t>Meet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F915AFE-8E09-430A-B55B-F1A1FED64C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99431"/>
            <a:ext cx="4411501" cy="4641932"/>
          </a:xfrm>
        </p:spPr>
        <p:txBody>
          <a:bodyPr/>
          <a:lstStyle/>
          <a:p>
            <a:r>
              <a:rPr lang="zh-TW" altLang="en-US" b="1" dirty="0"/>
              <a:t>掃描</a:t>
            </a:r>
            <a:r>
              <a:rPr lang="en-US" altLang="zh-TW" b="1" dirty="0"/>
              <a:t>QR CODE</a:t>
            </a:r>
            <a:r>
              <a:rPr lang="zh-TW" altLang="en-US" b="1" dirty="0"/>
              <a:t>，並請按下列步驟操作</a:t>
            </a:r>
            <a:r>
              <a:rPr lang="en-US" altLang="zh-TW" b="1" dirty="0"/>
              <a:t>~</a:t>
            </a:r>
            <a:endParaRPr lang="zh-TW" altLang="en-US" b="1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790F8363-DA4A-4123-B613-7C406A1F51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469" y="1940117"/>
            <a:ext cx="3750614" cy="37506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96FE4D9E-C817-4A90-AB5E-21D5A9956190}"/>
              </a:ext>
            </a:extLst>
          </p:cNvPr>
          <p:cNvSpPr txBox="1">
            <a:spLocks/>
          </p:cNvSpPr>
          <p:nvPr/>
        </p:nvSpPr>
        <p:spPr>
          <a:xfrm>
            <a:off x="6676906" y="457990"/>
            <a:ext cx="3880237" cy="59420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b="1" dirty="0"/>
              <a:t>選擇</a:t>
            </a:r>
            <a:r>
              <a:rPr lang="zh-TW" altLang="en-US" b="1" dirty="0">
                <a:solidFill>
                  <a:srgbClr val="FF0000"/>
                </a:solidFill>
              </a:rPr>
              <a:t>手機</a:t>
            </a:r>
            <a:r>
              <a:rPr lang="zh-TW" altLang="en-US" b="1" dirty="0"/>
              <a:t>系統，並下載應用程式</a:t>
            </a:r>
            <a:r>
              <a:rPr lang="en-US" altLang="zh-TW" b="1" dirty="0"/>
              <a:t>(</a:t>
            </a:r>
            <a:r>
              <a:rPr lang="zh-TW" altLang="en-US" b="1" dirty="0"/>
              <a:t>以</a:t>
            </a:r>
            <a:r>
              <a:rPr lang="en-US" altLang="zh-TW" b="1" dirty="0"/>
              <a:t>Android</a:t>
            </a:r>
            <a:r>
              <a:rPr lang="zh-TW" altLang="en-US" b="1" dirty="0"/>
              <a:t>為例</a:t>
            </a:r>
            <a:r>
              <a:rPr lang="en-US" altLang="zh-TW" b="1" dirty="0"/>
              <a:t>)</a:t>
            </a:r>
            <a:endParaRPr lang="zh-TW" altLang="en-US" b="1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3F171050-359A-43A4-942D-9B113445F2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8652" y="1208598"/>
            <a:ext cx="2556746" cy="53218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矩形: 圓角 8">
            <a:extLst>
              <a:ext uri="{FF2B5EF4-FFF2-40B4-BE49-F238E27FC236}">
                <a16:creationId xmlns:a16="http://schemas.microsoft.com/office/drawing/2014/main" id="{AD390C87-EF72-4946-BA48-69063D9CC1CF}"/>
              </a:ext>
            </a:extLst>
          </p:cNvPr>
          <p:cNvSpPr/>
          <p:nvPr/>
        </p:nvSpPr>
        <p:spPr>
          <a:xfrm>
            <a:off x="7513782" y="2744526"/>
            <a:ext cx="687788" cy="43679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: 圓角 9">
            <a:extLst>
              <a:ext uri="{FF2B5EF4-FFF2-40B4-BE49-F238E27FC236}">
                <a16:creationId xmlns:a16="http://schemas.microsoft.com/office/drawing/2014/main" id="{5413FEB2-A8C2-4088-9A3E-532970DE4062}"/>
              </a:ext>
            </a:extLst>
          </p:cNvPr>
          <p:cNvSpPr/>
          <p:nvPr/>
        </p:nvSpPr>
        <p:spPr>
          <a:xfrm>
            <a:off x="8273131" y="2744526"/>
            <a:ext cx="687788" cy="43679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432D8AE7-4AE7-4847-BFB2-00C81190B726}"/>
              </a:ext>
            </a:extLst>
          </p:cNvPr>
          <p:cNvSpPr/>
          <p:nvPr/>
        </p:nvSpPr>
        <p:spPr>
          <a:xfrm>
            <a:off x="7513782" y="4521378"/>
            <a:ext cx="2185484" cy="28041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6583280"/>
      </p:ext>
    </p:extLst>
  </p:cSld>
  <p:clrMapOvr>
    <a:masterClrMapping/>
  </p:clrMapOvr>
</p:sld>
</file>

<file path=ppt/theme/theme1.xml><?xml version="1.0" encoding="utf-8"?>
<a:theme xmlns:a="http://schemas.openxmlformats.org/drawingml/2006/main" name="多面向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233</TotalTime>
  <Words>582</Words>
  <Application>Microsoft Office PowerPoint</Application>
  <PresentationFormat>寬螢幕</PresentationFormat>
  <Paragraphs>69</Paragraphs>
  <Slides>16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1" baseType="lpstr">
      <vt:lpstr>微軟正黑體</vt:lpstr>
      <vt:lpstr>Arial</vt:lpstr>
      <vt:lpstr>Trebuchet MS</vt:lpstr>
      <vt:lpstr>Wingdings 3</vt:lpstr>
      <vt:lpstr>多面向</vt:lpstr>
      <vt:lpstr>家長登入 Google Meet 操作步驟</vt:lpstr>
      <vt:lpstr>步驟一</vt:lpstr>
      <vt:lpstr>步驟二(電腦登入見步驟二.三.四)</vt:lpstr>
      <vt:lpstr>步驟三</vt:lpstr>
      <vt:lpstr>PowerPoint 簡報</vt:lpstr>
      <vt:lpstr>步驟四</vt:lpstr>
      <vt:lpstr>電腦版家長簽到</vt:lpstr>
      <vt:lpstr>電腦版家長簽到</vt:lpstr>
      <vt:lpstr>步驟五-手機預先安裝Meet</vt:lpstr>
      <vt:lpstr>步驟六</vt:lpstr>
      <vt:lpstr>步驟七</vt:lpstr>
      <vt:lpstr>步驟八</vt:lpstr>
      <vt:lpstr>步驟九</vt:lpstr>
      <vt:lpstr>步驟十</vt:lpstr>
      <vt:lpstr>手機版家長簽到</vt:lpstr>
      <vt:lpstr>健康上網 「一聽二規三動動，四感五慣六讚讚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家長登入 google meet 操作步驟</dc:title>
  <dc:creator>CHIH-HUNG HSIN</dc:creator>
  <cp:lastModifiedBy>admin</cp:lastModifiedBy>
  <cp:revision>24</cp:revision>
  <cp:lastPrinted>2021-09-02T14:24:32Z</cp:lastPrinted>
  <dcterms:created xsi:type="dcterms:W3CDTF">2021-08-31T14:00:18Z</dcterms:created>
  <dcterms:modified xsi:type="dcterms:W3CDTF">2021-09-14T08:04:02Z</dcterms:modified>
</cp:coreProperties>
</file>