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5" r:id="rId2"/>
    <p:sldId id="328" r:id="rId3"/>
    <p:sldId id="367" r:id="rId4"/>
    <p:sldId id="342" r:id="rId5"/>
    <p:sldId id="368" r:id="rId6"/>
    <p:sldId id="369" r:id="rId7"/>
  </p:sldIdLst>
  <p:sldSz cx="9144000" cy="6858000" type="screen4x3"/>
  <p:notesSz cx="6797675" cy="987266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orient="horz" pos="890">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5758FB7-9AC5-4552-8A53-C91805E547FA}" styleName="佈景主題樣式 1 - 輔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3" d="100"/>
          <a:sy n="83" d="100"/>
        </p:scale>
        <p:origin x="-1426" y="-72"/>
      </p:cViewPr>
      <p:guideLst>
        <p:guide orient="horz" pos="2160"/>
        <p:guide orient="horz" pos="89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8"/>
            <a:ext cx="2945659" cy="4936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4" y="8"/>
            <a:ext cx="2945659" cy="493632"/>
          </a:xfrm>
          <a:prstGeom prst="rect">
            <a:avLst/>
          </a:prstGeom>
        </p:spPr>
        <p:txBody>
          <a:bodyPr vert="horz" lIns="91440" tIns="45720" rIns="91440" bIns="45720" rtlCol="0"/>
          <a:lstStyle>
            <a:lvl1pPr algn="r">
              <a:defRPr sz="1200"/>
            </a:lvl1pPr>
          </a:lstStyle>
          <a:p>
            <a:fld id="{462EE2F5-14BF-49EF-B93E-B71EBAB43BA1}" type="datetimeFigureOut">
              <a:rPr lang="zh-TW" altLang="en-US" smtClean="0"/>
              <a:pPr/>
              <a:t>2018/9/26</a:t>
            </a:fld>
            <a:endParaRPr lang="zh-TW" altLang="en-US"/>
          </a:p>
        </p:txBody>
      </p:sp>
      <p:sp>
        <p:nvSpPr>
          <p:cNvPr id="4" name="投影片圖像版面配置區 3"/>
          <p:cNvSpPr>
            <a:spLocks noGrp="1" noRot="1" noChangeAspect="1"/>
          </p:cNvSpPr>
          <p:nvPr>
            <p:ph type="sldImg" idx="2"/>
          </p:nvPr>
        </p:nvSpPr>
        <p:spPr>
          <a:xfrm>
            <a:off x="928688" y="738188"/>
            <a:ext cx="4940300" cy="3705225"/>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689522"/>
            <a:ext cx="5438140" cy="4442699"/>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1" y="9377324"/>
            <a:ext cx="2945659" cy="4936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4" y="9377324"/>
            <a:ext cx="2945659" cy="493632"/>
          </a:xfrm>
          <a:prstGeom prst="rect">
            <a:avLst/>
          </a:prstGeom>
        </p:spPr>
        <p:txBody>
          <a:bodyPr vert="horz" lIns="91440" tIns="45720" rIns="91440" bIns="45720" rtlCol="0" anchor="b"/>
          <a:lstStyle>
            <a:lvl1pPr algn="r">
              <a:defRPr sz="1200"/>
            </a:lvl1pPr>
          </a:lstStyle>
          <a:p>
            <a:fld id="{BA7BD4AD-BCC9-43A0-A316-5BD7BEF27B0A}" type="slidenum">
              <a:rPr lang="zh-TW" altLang="en-US" smtClean="0"/>
              <a:pPr/>
              <a:t>‹#›</a:t>
            </a:fld>
            <a:endParaRPr lang="zh-TW" altLang="en-US"/>
          </a:p>
        </p:txBody>
      </p:sp>
    </p:spTree>
    <p:extLst>
      <p:ext uri="{BB962C8B-B14F-4D97-AF65-F5344CB8AC3E}">
        <p14:creationId xmlns:p14="http://schemas.microsoft.com/office/powerpoint/2010/main" val="2616254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C88BCF0B-BB9B-48DC-BFCB-2A9A2A8DF426}" type="datetimeFigureOut">
              <a:rPr lang="zh-TW" altLang="en-US" smtClean="0"/>
              <a:pPr/>
              <a:t>2018/9/26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C3AE638-E3B0-42CF-ABA0-2ADD8482E21C}"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C88BCF0B-BB9B-48DC-BFCB-2A9A2A8DF426}" type="datetimeFigureOut">
              <a:rPr lang="zh-TW" altLang="en-US" smtClean="0"/>
              <a:pPr/>
              <a:t>2018/9/26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C3AE638-E3B0-42CF-ABA0-2ADD8482E21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C88BCF0B-BB9B-48DC-BFCB-2A9A2A8DF426}" type="datetimeFigureOut">
              <a:rPr lang="zh-TW" altLang="en-US" smtClean="0"/>
              <a:pPr/>
              <a:t>2018/9/26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C3AE638-E3B0-42CF-ABA0-2ADD8482E21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email">
            <a:lum bright="16000"/>
          </a:blip>
          <a:srcRect/>
          <a:stretch>
            <a:fillRect/>
          </a:stretch>
        </p:blipFill>
        <p:spPr bwMode="auto">
          <a:xfrm>
            <a:off x="0" y="0"/>
            <a:ext cx="9144000" cy="740532"/>
          </a:xfrm>
          <a:prstGeom prst="rect">
            <a:avLst/>
          </a:prstGeom>
          <a:noFill/>
          <a:ln w="9525">
            <a:noFill/>
            <a:miter lim="800000"/>
            <a:headEnd/>
            <a:tailEnd/>
          </a:ln>
          <a:effectLst>
            <a:reflection blurRad="6350" stA="52000" endA="300" endPos="35000" dir="5400000" sy="-100000" algn="bl" rotWithShape="0"/>
          </a:effectLst>
        </p:spPr>
      </p:pic>
      <p:sp>
        <p:nvSpPr>
          <p:cNvPr id="2" name="標題 1"/>
          <p:cNvSpPr>
            <a:spLocks noGrp="1"/>
          </p:cNvSpPr>
          <p:nvPr>
            <p:ph type="title"/>
          </p:nvPr>
        </p:nvSpPr>
        <p:spPr>
          <a:xfrm>
            <a:off x="457200" y="764704"/>
            <a:ext cx="8229600" cy="652934"/>
          </a:xfrm>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p:txBody>
          <a:bodyPr/>
          <a:lstStyle/>
          <a:p>
            <a:fld id="{C88BCF0B-BB9B-48DC-BFCB-2A9A2A8DF426}" type="datetimeFigureOut">
              <a:rPr lang="zh-TW" altLang="en-US" smtClean="0"/>
              <a:pPr/>
              <a:t>2018/9/26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C3AE638-E3B0-42CF-ABA0-2ADD8482E21C}" type="slidenum">
              <a:rPr lang="zh-TW" altLang="en-US" smtClean="0"/>
              <a:pPr/>
              <a:t>‹#›</a:t>
            </a:fld>
            <a:endParaRPr lang="zh-TW" altLang="en-US"/>
          </a:p>
        </p:txBody>
      </p:sp>
      <p:sp>
        <p:nvSpPr>
          <p:cNvPr id="8" name="矩形 7"/>
          <p:cNvSpPr/>
          <p:nvPr userDrawn="1"/>
        </p:nvSpPr>
        <p:spPr>
          <a:xfrm>
            <a:off x="447779" y="380492"/>
            <a:ext cx="1685077" cy="276999"/>
          </a:xfrm>
          <a:prstGeom prst="rect">
            <a:avLst/>
          </a:prstGeom>
          <a:noFill/>
        </p:spPr>
        <p:txBody>
          <a:bodyPr wrap="none" lIns="91440" tIns="45720" rIns="91440" bIns="45720">
            <a:spAutoFit/>
          </a:bodyPr>
          <a:lstStyle/>
          <a:p>
            <a:pPr algn="ctr"/>
            <a:r>
              <a:rPr lang="en-US" altLang="zh-TW" sz="1200" b="0" cap="none" spc="0" dirty="0">
                <a:ln w="18415" cmpd="sng">
                  <a:solidFill>
                    <a:srgbClr val="FFFFFF"/>
                  </a:solidFill>
                  <a:prstDash val="solid"/>
                </a:ln>
                <a:solidFill>
                  <a:srgbClr val="FFFFFF"/>
                </a:solidFill>
                <a:effectLst/>
                <a:latin typeface="微軟正黑體" pitchFamily="34" charset="-120"/>
                <a:ea typeface="微軟正黑體" pitchFamily="34" charset="-120"/>
              </a:rPr>
              <a:t>107</a:t>
            </a:r>
            <a:r>
              <a:rPr lang="zh-TW" altLang="en-US" sz="1200" b="0" cap="none" spc="0" dirty="0">
                <a:ln w="18415" cmpd="sng">
                  <a:solidFill>
                    <a:srgbClr val="FFFFFF"/>
                  </a:solidFill>
                  <a:prstDash val="solid"/>
                </a:ln>
                <a:solidFill>
                  <a:srgbClr val="FFFFFF"/>
                </a:solidFill>
                <a:effectLst/>
                <a:latin typeface="微軟正黑體" pitchFamily="34" charset="-120"/>
                <a:ea typeface="微軟正黑體" pitchFamily="34" charset="-120"/>
              </a:rPr>
              <a:t>年新北市國慶升旗</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C88BCF0B-BB9B-48DC-BFCB-2A9A2A8DF426}" type="datetimeFigureOut">
              <a:rPr lang="zh-TW" altLang="en-US" smtClean="0"/>
              <a:pPr/>
              <a:t>2018/9/26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C3AE638-E3B0-42CF-ABA0-2ADD8482E21C}"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C88BCF0B-BB9B-48DC-BFCB-2A9A2A8DF426}" type="datetimeFigureOut">
              <a:rPr lang="zh-TW" altLang="en-US" smtClean="0"/>
              <a:pPr/>
              <a:t>2018/9/26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C3AE638-E3B0-42CF-ABA0-2ADD8482E21C}"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C88BCF0B-BB9B-48DC-BFCB-2A9A2A8DF426}" type="datetimeFigureOut">
              <a:rPr lang="zh-TW" altLang="en-US" smtClean="0"/>
              <a:pPr/>
              <a:t>2018/9/26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C3AE638-E3B0-42CF-ABA0-2ADD8482E21C}"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C88BCF0B-BB9B-48DC-BFCB-2A9A2A8DF426}" type="datetimeFigureOut">
              <a:rPr lang="zh-TW" altLang="en-US" smtClean="0"/>
              <a:pPr/>
              <a:t>2018/9/26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AC3AE638-E3B0-42CF-ABA0-2ADD8482E21C}"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88BCF0B-BB9B-48DC-BFCB-2A9A2A8DF426}" type="datetimeFigureOut">
              <a:rPr lang="zh-TW" altLang="en-US" smtClean="0"/>
              <a:pPr/>
              <a:t>2018/9/26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C3AE638-E3B0-42CF-ABA0-2ADD8482E21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C88BCF0B-BB9B-48DC-BFCB-2A9A2A8DF426}" type="datetimeFigureOut">
              <a:rPr lang="zh-TW" altLang="en-US" smtClean="0"/>
              <a:pPr/>
              <a:t>2018/9/26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C3AE638-E3B0-42CF-ABA0-2ADD8482E21C}"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C88BCF0B-BB9B-48DC-BFCB-2A9A2A8DF426}" type="datetimeFigureOut">
              <a:rPr lang="zh-TW" altLang="en-US" smtClean="0"/>
              <a:pPr/>
              <a:t>2018/9/26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C3AE638-E3B0-42CF-ABA0-2ADD8482E21C}"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8BCF0B-BB9B-48DC-BFCB-2A9A2A8DF426}" type="datetimeFigureOut">
              <a:rPr lang="zh-TW" altLang="en-US" smtClean="0"/>
              <a:pPr/>
              <a:t>2018/9/26</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AE638-E3B0-42CF-ABA0-2ADD8482E21C}"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1940510" y="5229200"/>
            <a:ext cx="5262980" cy="983603"/>
          </a:xfrm>
          <a:prstGeom prst="rect">
            <a:avLst/>
          </a:prstGeom>
          <a:noFill/>
        </p:spPr>
        <p:txBody>
          <a:bodyPr wrap="none" rtlCol="0">
            <a:spAutoFit/>
          </a:bodyPr>
          <a:lstStyle/>
          <a:p>
            <a:pPr algn="ctr">
              <a:lnSpc>
                <a:spcPct val="150000"/>
              </a:lnSpc>
            </a:pPr>
            <a:r>
              <a:rPr lang="zh-TW" altLang="en-US" sz="4400" b="1" dirty="0">
                <a:solidFill>
                  <a:schemeClr val="bg1"/>
                </a:solidFill>
                <a:latin typeface="微軟正黑體" pitchFamily="34" charset="-120"/>
                <a:ea typeface="微軟正黑體" pitchFamily="34" charset="-120"/>
              </a:rPr>
              <a:t>第一次跨局處協調會</a:t>
            </a:r>
            <a:endParaRPr lang="en-US" altLang="zh-TW" sz="4400" b="1" dirty="0">
              <a:solidFill>
                <a:schemeClr val="bg1"/>
              </a:solidFill>
              <a:latin typeface="微軟正黑體" pitchFamily="34" charset="-120"/>
              <a:ea typeface="微軟正黑體" pitchFamily="34" charset="-120"/>
            </a:endParaRPr>
          </a:p>
        </p:txBody>
      </p:sp>
      <p:pic>
        <p:nvPicPr>
          <p:cNvPr id="2" name="圖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 y="10312"/>
            <a:ext cx="9144000" cy="629900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20688"/>
            <a:ext cx="8229600" cy="652934"/>
          </a:xfrm>
        </p:spPr>
        <p:txBody>
          <a:bodyPr>
            <a:normAutofit/>
          </a:bodyPr>
          <a:lstStyle/>
          <a:p>
            <a:r>
              <a:rPr lang="zh-TW" altLang="en-US" sz="2800" dirty="0" smtClean="0"/>
              <a:t>國慶升旗典禮</a:t>
            </a:r>
            <a:r>
              <a:rPr lang="zh-TW" altLang="en-US" sz="2800" dirty="0"/>
              <a:t>場地配置圖</a:t>
            </a:r>
          </a:p>
        </p:txBody>
      </p:sp>
      <p:sp>
        <p:nvSpPr>
          <p:cNvPr id="11" name="文字方塊 10"/>
          <p:cNvSpPr txBox="1"/>
          <p:nvPr/>
        </p:nvSpPr>
        <p:spPr>
          <a:xfrm>
            <a:off x="346971" y="1677251"/>
            <a:ext cx="3476725" cy="1815882"/>
          </a:xfrm>
          <a:prstGeom prst="rect">
            <a:avLst/>
          </a:prstGeom>
          <a:noFill/>
        </p:spPr>
        <p:txBody>
          <a:bodyPr wrap="square" rtlCol="0">
            <a:spAutoFit/>
          </a:bodyPr>
          <a:lstStyle/>
          <a:p>
            <a:pPr marL="342900" indent="-342900">
              <a:buClr>
                <a:srgbClr val="FF0000"/>
              </a:buClr>
              <a:buAutoNum type="arabicPeriod"/>
            </a:pPr>
            <a:r>
              <a:rPr lang="zh-TW" altLang="en-US" sz="1400" dirty="0"/>
              <a:t>升旗台</a:t>
            </a:r>
            <a:endParaRPr lang="en-US" altLang="zh-TW" sz="1400" dirty="0"/>
          </a:p>
          <a:p>
            <a:pPr marL="342900" indent="-342900">
              <a:buClr>
                <a:srgbClr val="FF0000"/>
              </a:buClr>
              <a:buAutoNum type="arabicPeriod"/>
            </a:pPr>
            <a:r>
              <a:rPr lang="zh-TW" altLang="en-US" sz="1400" dirty="0"/>
              <a:t>主舞台背板</a:t>
            </a:r>
            <a:endParaRPr lang="en-US" altLang="zh-TW" sz="1400" dirty="0"/>
          </a:p>
          <a:p>
            <a:pPr marL="342900" indent="-342900">
              <a:buClr>
                <a:srgbClr val="FF0000"/>
              </a:buClr>
              <a:buAutoNum type="arabicPeriod"/>
            </a:pPr>
            <a:r>
              <a:rPr lang="en-US" altLang="zh-TW" sz="1400" dirty="0"/>
              <a:t>3</a:t>
            </a:r>
            <a:r>
              <a:rPr lang="zh-TW" altLang="en-US" sz="1400" dirty="0"/>
              <a:t>米帳*</a:t>
            </a:r>
            <a:r>
              <a:rPr lang="en-US" altLang="zh-TW" sz="1400" dirty="0"/>
              <a:t>4 </a:t>
            </a:r>
            <a:r>
              <a:rPr lang="zh-TW" altLang="en-US" sz="1400" dirty="0"/>
              <a:t>座</a:t>
            </a:r>
            <a:r>
              <a:rPr lang="en-US" altLang="zh-TW" sz="1400" dirty="0"/>
              <a:t/>
            </a:r>
            <a:br>
              <a:rPr lang="en-US" altLang="zh-TW" sz="1400" dirty="0"/>
            </a:br>
            <a:r>
              <a:rPr lang="en-US" altLang="zh-TW" sz="1400" dirty="0"/>
              <a:t>a. </a:t>
            </a:r>
            <a:r>
              <a:rPr lang="zh-TW" altLang="en-US" sz="1400" dirty="0"/>
              <a:t>紀念品領取處</a:t>
            </a:r>
            <a:r>
              <a:rPr lang="en-US" altLang="zh-TW" sz="1400" dirty="0"/>
              <a:t/>
            </a:r>
            <a:br>
              <a:rPr lang="en-US" altLang="zh-TW" sz="1400" dirty="0"/>
            </a:br>
            <a:r>
              <a:rPr lang="en-US" altLang="zh-TW" sz="1400" dirty="0"/>
              <a:t>b. </a:t>
            </a:r>
            <a:r>
              <a:rPr lang="zh-TW" altLang="en-US" sz="1400" dirty="0"/>
              <a:t>大會服務區</a:t>
            </a:r>
            <a:r>
              <a:rPr lang="en-US" altLang="zh-TW" sz="1400" dirty="0"/>
              <a:t/>
            </a:r>
            <a:br>
              <a:rPr lang="en-US" altLang="zh-TW" sz="1400" dirty="0"/>
            </a:br>
            <a:r>
              <a:rPr lang="en-US" altLang="zh-TW" sz="1400" dirty="0"/>
              <a:t>c.</a:t>
            </a:r>
            <a:r>
              <a:rPr lang="zh-TW" altLang="en-US" sz="1400" dirty="0"/>
              <a:t> 媒體接待區</a:t>
            </a:r>
            <a:r>
              <a:rPr lang="en-US" altLang="zh-TW" sz="1400" dirty="0"/>
              <a:t/>
            </a:r>
            <a:br>
              <a:rPr lang="en-US" altLang="zh-TW" sz="1400" dirty="0"/>
            </a:br>
            <a:r>
              <a:rPr lang="en-US" altLang="zh-TW" sz="1400" dirty="0"/>
              <a:t>d.</a:t>
            </a:r>
            <a:r>
              <a:rPr lang="zh-TW" altLang="en-US" sz="1400" dirty="0"/>
              <a:t> 醫護站</a:t>
            </a:r>
            <a:endParaRPr lang="en-US" altLang="zh-TW" sz="1400" dirty="0"/>
          </a:p>
          <a:p>
            <a:pPr marL="342900" indent="-342900">
              <a:buClr>
                <a:srgbClr val="FF0000"/>
              </a:buClr>
              <a:buAutoNum type="arabicPeriod"/>
            </a:pPr>
            <a:r>
              <a:rPr lang="zh-TW" altLang="en-US" sz="1400" dirty="0"/>
              <a:t>攝影</a:t>
            </a:r>
            <a:r>
              <a:rPr lang="zh-TW" altLang="en-US" sz="1400" dirty="0" smtClean="0"/>
              <a:t>高台</a:t>
            </a:r>
            <a:endParaRPr lang="zh-TW" altLang="en-US" sz="1400" dirty="0"/>
          </a:p>
        </p:txBody>
      </p:sp>
      <p:sp>
        <p:nvSpPr>
          <p:cNvPr id="24" name="文字方塊 23"/>
          <p:cNvSpPr txBox="1"/>
          <p:nvPr/>
        </p:nvSpPr>
        <p:spPr>
          <a:xfrm>
            <a:off x="1801282" y="3852976"/>
            <a:ext cx="284052" cy="246221"/>
          </a:xfrm>
          <a:prstGeom prst="rect">
            <a:avLst/>
          </a:prstGeom>
          <a:noFill/>
        </p:spPr>
        <p:txBody>
          <a:bodyPr wrap="none" rtlCol="0">
            <a:spAutoFit/>
          </a:bodyPr>
          <a:lstStyle/>
          <a:p>
            <a:r>
              <a:rPr lang="en-US" altLang="zh-TW" sz="1000" dirty="0">
                <a:solidFill>
                  <a:schemeClr val="bg1"/>
                </a:solidFill>
              </a:rPr>
              <a:t>c.</a:t>
            </a:r>
            <a:endParaRPr lang="zh-TW" altLang="en-US" sz="1000" dirty="0">
              <a:solidFill>
                <a:schemeClr val="bg1"/>
              </a:solidFill>
            </a:endParaRPr>
          </a:p>
        </p:txBody>
      </p:sp>
      <p:sp>
        <p:nvSpPr>
          <p:cNvPr id="25" name="文字方塊 24"/>
          <p:cNvSpPr txBox="1"/>
          <p:nvPr/>
        </p:nvSpPr>
        <p:spPr>
          <a:xfrm>
            <a:off x="1804808" y="3968189"/>
            <a:ext cx="290464" cy="246221"/>
          </a:xfrm>
          <a:prstGeom prst="rect">
            <a:avLst/>
          </a:prstGeom>
          <a:noFill/>
        </p:spPr>
        <p:txBody>
          <a:bodyPr wrap="none" rtlCol="0">
            <a:spAutoFit/>
          </a:bodyPr>
          <a:lstStyle/>
          <a:p>
            <a:r>
              <a:rPr lang="en-US" altLang="zh-TW" sz="1000" dirty="0">
                <a:solidFill>
                  <a:schemeClr val="bg1"/>
                </a:solidFill>
              </a:rPr>
              <a:t>d.</a:t>
            </a:r>
            <a:endParaRPr lang="zh-TW" altLang="en-US" sz="1000" dirty="0">
              <a:solidFill>
                <a:schemeClr val="bg1"/>
              </a:solidFill>
            </a:endParaRPr>
          </a:p>
        </p:txBody>
      </p:sp>
      <p:pic>
        <p:nvPicPr>
          <p:cNvPr id="3" name="圖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71800" y="1429280"/>
            <a:ext cx="5428634" cy="5400601"/>
          </a:xfrm>
          <a:prstGeom prst="rect">
            <a:avLst/>
          </a:prstGeom>
        </p:spPr>
      </p:pic>
      <p:sp>
        <p:nvSpPr>
          <p:cNvPr id="5" name="文字方塊 4"/>
          <p:cNvSpPr txBox="1"/>
          <p:nvPr/>
        </p:nvSpPr>
        <p:spPr>
          <a:xfrm>
            <a:off x="3863042" y="3562891"/>
            <a:ext cx="432048" cy="369332"/>
          </a:xfrm>
          <a:prstGeom prst="rect">
            <a:avLst/>
          </a:prstGeom>
          <a:noFill/>
        </p:spPr>
        <p:txBody>
          <a:bodyPr wrap="square" rtlCol="0">
            <a:spAutoFit/>
          </a:bodyPr>
          <a:lstStyle/>
          <a:p>
            <a:r>
              <a:rPr lang="en-US" altLang="zh-TW" dirty="0">
                <a:solidFill>
                  <a:srgbClr val="FF0000"/>
                </a:solidFill>
              </a:rPr>
              <a:t>1.</a:t>
            </a:r>
            <a:endParaRPr lang="zh-TW" altLang="en-US" dirty="0">
              <a:solidFill>
                <a:srgbClr val="FF0000"/>
              </a:solidFill>
            </a:endParaRPr>
          </a:p>
        </p:txBody>
      </p:sp>
      <p:sp>
        <p:nvSpPr>
          <p:cNvPr id="15" name="文字方塊 14"/>
          <p:cNvSpPr txBox="1"/>
          <p:nvPr/>
        </p:nvSpPr>
        <p:spPr>
          <a:xfrm>
            <a:off x="5235852" y="4706278"/>
            <a:ext cx="432048" cy="369332"/>
          </a:xfrm>
          <a:prstGeom prst="rect">
            <a:avLst/>
          </a:prstGeom>
          <a:noFill/>
        </p:spPr>
        <p:txBody>
          <a:bodyPr wrap="square" rtlCol="0">
            <a:spAutoFit/>
          </a:bodyPr>
          <a:lstStyle/>
          <a:p>
            <a:r>
              <a:rPr lang="en-US" altLang="zh-TW" dirty="0">
                <a:solidFill>
                  <a:srgbClr val="FF0000"/>
                </a:solidFill>
              </a:rPr>
              <a:t>2.</a:t>
            </a:r>
            <a:endParaRPr lang="zh-TW" altLang="en-US" dirty="0">
              <a:solidFill>
                <a:srgbClr val="FF0000"/>
              </a:solidFill>
            </a:endParaRPr>
          </a:p>
        </p:txBody>
      </p:sp>
      <p:sp>
        <p:nvSpPr>
          <p:cNvPr id="16" name="文字方塊 15"/>
          <p:cNvSpPr txBox="1"/>
          <p:nvPr/>
        </p:nvSpPr>
        <p:spPr>
          <a:xfrm>
            <a:off x="6516216" y="3174955"/>
            <a:ext cx="432048" cy="369332"/>
          </a:xfrm>
          <a:prstGeom prst="rect">
            <a:avLst/>
          </a:prstGeom>
          <a:noFill/>
        </p:spPr>
        <p:txBody>
          <a:bodyPr wrap="square" rtlCol="0">
            <a:spAutoFit/>
          </a:bodyPr>
          <a:lstStyle/>
          <a:p>
            <a:r>
              <a:rPr lang="en-US" altLang="zh-TW" dirty="0">
                <a:solidFill>
                  <a:srgbClr val="FF0000"/>
                </a:solidFill>
              </a:rPr>
              <a:t>3.</a:t>
            </a:r>
            <a:endParaRPr lang="zh-TW" altLang="en-US" dirty="0">
              <a:solidFill>
                <a:srgbClr val="FF0000"/>
              </a:solidFill>
            </a:endParaRPr>
          </a:p>
        </p:txBody>
      </p:sp>
      <p:sp>
        <p:nvSpPr>
          <p:cNvPr id="17" name="文字方塊 16"/>
          <p:cNvSpPr txBox="1"/>
          <p:nvPr/>
        </p:nvSpPr>
        <p:spPr>
          <a:xfrm>
            <a:off x="5270093" y="3113546"/>
            <a:ext cx="432048" cy="369332"/>
          </a:xfrm>
          <a:prstGeom prst="rect">
            <a:avLst/>
          </a:prstGeom>
          <a:noFill/>
        </p:spPr>
        <p:txBody>
          <a:bodyPr wrap="square" rtlCol="0">
            <a:spAutoFit/>
          </a:bodyPr>
          <a:lstStyle/>
          <a:p>
            <a:r>
              <a:rPr lang="en-US" altLang="zh-TW" dirty="0">
                <a:solidFill>
                  <a:srgbClr val="FF0000"/>
                </a:solidFill>
              </a:rPr>
              <a:t>4.</a:t>
            </a:r>
            <a:endParaRPr lang="zh-TW" altLang="en-US" dirty="0">
              <a:solidFill>
                <a:srgbClr val="FF0000"/>
              </a:solidFill>
            </a:endParaRPr>
          </a:p>
        </p:txBody>
      </p:sp>
    </p:spTree>
    <p:extLst>
      <p:ext uri="{BB962C8B-B14F-4D97-AF65-F5344CB8AC3E}">
        <p14:creationId xmlns:p14="http://schemas.microsoft.com/office/powerpoint/2010/main" val="1369294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196752"/>
            <a:ext cx="8229600" cy="652934"/>
          </a:xfrm>
        </p:spPr>
        <p:txBody>
          <a:bodyPr>
            <a:normAutofit/>
          </a:bodyPr>
          <a:lstStyle/>
          <a:p>
            <a:pPr marL="0" indent="0"/>
            <a:r>
              <a:rPr lang="zh-TW" altLang="en-US" sz="2800" dirty="0" smtClean="0"/>
              <a:t>國慶</a:t>
            </a:r>
            <a:r>
              <a:rPr lang="zh-TW" altLang="en-US" sz="2800" dirty="0">
                <a:latin typeface="+mn-ea"/>
              </a:rPr>
              <a:t>升旗典禮</a:t>
            </a:r>
            <a:r>
              <a:rPr lang="en-US" altLang="zh-TW" sz="2800" dirty="0">
                <a:latin typeface="+mn-ea"/>
              </a:rPr>
              <a:t>-</a:t>
            </a:r>
            <a:r>
              <a:rPr lang="zh-TW" altLang="en-US" sz="2800" dirty="0">
                <a:latin typeface="+mn-ea"/>
              </a:rPr>
              <a:t>活動流程</a:t>
            </a:r>
            <a:endParaRPr lang="en-US" altLang="zh-TW" sz="2800" dirty="0">
              <a:latin typeface="+mn-ea"/>
            </a:endParaRPr>
          </a:p>
        </p:txBody>
      </p:sp>
      <p:graphicFrame>
        <p:nvGraphicFramePr>
          <p:cNvPr id="5" name="表格 4">
            <a:extLst>
              <a:ext uri="{FF2B5EF4-FFF2-40B4-BE49-F238E27FC236}">
                <a16:creationId xmlns="" xmlns:a16="http://schemas.microsoft.com/office/drawing/2014/main" id="{82D89B1A-7CC1-4965-AFA8-F173CAD4DB2F}"/>
              </a:ext>
            </a:extLst>
          </p:cNvPr>
          <p:cNvGraphicFramePr>
            <a:graphicFrameLocks noGrp="1"/>
          </p:cNvGraphicFramePr>
          <p:nvPr>
            <p:extLst>
              <p:ext uri="{D42A27DB-BD31-4B8C-83A1-F6EECF244321}">
                <p14:modId xmlns:p14="http://schemas.microsoft.com/office/powerpoint/2010/main" val="2325215985"/>
              </p:ext>
            </p:extLst>
          </p:nvPr>
        </p:nvGraphicFramePr>
        <p:xfrm>
          <a:off x="2123728" y="2204864"/>
          <a:ext cx="4752099" cy="1897923"/>
        </p:xfrm>
        <a:graphic>
          <a:graphicData uri="http://schemas.openxmlformats.org/drawingml/2006/table">
            <a:tbl>
              <a:tblPr firstRow="1" firstCol="1" bandRow="1">
                <a:tableStyleId>{5C22544A-7EE6-4342-B048-85BDC9FD1C3A}</a:tableStyleId>
              </a:tblPr>
              <a:tblGrid>
                <a:gridCol w="1584033">
                  <a:extLst>
                    <a:ext uri="{9D8B030D-6E8A-4147-A177-3AD203B41FA5}">
                      <a16:colId xmlns="" xmlns:a16="http://schemas.microsoft.com/office/drawing/2014/main" val="2990430576"/>
                    </a:ext>
                  </a:extLst>
                </a:gridCol>
                <a:gridCol w="648215">
                  <a:extLst>
                    <a:ext uri="{9D8B030D-6E8A-4147-A177-3AD203B41FA5}">
                      <a16:colId xmlns="" xmlns:a16="http://schemas.microsoft.com/office/drawing/2014/main" val="20001"/>
                    </a:ext>
                  </a:extLst>
                </a:gridCol>
                <a:gridCol w="2519851">
                  <a:extLst>
                    <a:ext uri="{9D8B030D-6E8A-4147-A177-3AD203B41FA5}">
                      <a16:colId xmlns="" xmlns:a16="http://schemas.microsoft.com/office/drawing/2014/main" val="1065756396"/>
                    </a:ext>
                  </a:extLst>
                </a:gridCol>
              </a:tblGrid>
              <a:tr h="432048">
                <a:tc>
                  <a:txBody>
                    <a:bodyPr/>
                    <a:lstStyle/>
                    <a:p>
                      <a:pPr algn="ctr">
                        <a:lnSpc>
                          <a:spcPct val="150000"/>
                        </a:lnSpc>
                        <a:spcAft>
                          <a:spcPts val="0"/>
                        </a:spcAft>
                      </a:pPr>
                      <a:r>
                        <a:rPr lang="zh-TW" sz="1600" kern="100" dirty="0">
                          <a:effectLst/>
                          <a:latin typeface="+mj-ea"/>
                          <a:ea typeface="+mj-ea"/>
                        </a:rPr>
                        <a:t>時間</a:t>
                      </a:r>
                      <a:endParaRPr lang="zh-TW" sz="1600" kern="100" dirty="0">
                        <a:effectLst/>
                        <a:latin typeface="+mj-ea"/>
                        <a:ea typeface="+mj-ea"/>
                        <a:cs typeface="Times New Roman" panose="02020603050405020304" pitchFamily="18" charset="0"/>
                      </a:endParaRPr>
                    </a:p>
                  </a:txBody>
                  <a:tcPr marL="68580" marR="68580" marT="0" marB="0"/>
                </a:tc>
                <a:tc>
                  <a:txBody>
                    <a:bodyPr/>
                    <a:lstStyle/>
                    <a:p>
                      <a:pPr algn="ctr">
                        <a:lnSpc>
                          <a:spcPct val="150000"/>
                        </a:lnSpc>
                        <a:spcAft>
                          <a:spcPts val="0"/>
                        </a:spcAft>
                      </a:pPr>
                      <a:r>
                        <a:rPr lang="zh-TW" altLang="en-US" sz="1600" kern="100" dirty="0">
                          <a:effectLst/>
                          <a:latin typeface="+mj-ea"/>
                          <a:ea typeface="+mj-ea"/>
                          <a:cs typeface="Times New Roman" panose="02020603050405020304" pitchFamily="18" charset="0"/>
                        </a:rPr>
                        <a:t>分鐘</a:t>
                      </a:r>
                      <a:endParaRPr lang="zh-TW" sz="1600" kern="100" dirty="0">
                        <a:effectLst/>
                        <a:latin typeface="+mj-ea"/>
                        <a:ea typeface="+mj-ea"/>
                        <a:cs typeface="Times New Roman" panose="02020603050405020304" pitchFamily="18" charset="0"/>
                      </a:endParaRPr>
                    </a:p>
                  </a:txBody>
                  <a:tcPr marL="68580" marR="68580" marT="0" marB="0"/>
                </a:tc>
                <a:tc>
                  <a:txBody>
                    <a:bodyPr/>
                    <a:lstStyle/>
                    <a:p>
                      <a:pPr algn="ctr">
                        <a:lnSpc>
                          <a:spcPct val="150000"/>
                        </a:lnSpc>
                        <a:spcAft>
                          <a:spcPts val="0"/>
                        </a:spcAft>
                      </a:pPr>
                      <a:r>
                        <a:rPr lang="zh-TW" sz="1600" kern="100" dirty="0">
                          <a:effectLst/>
                          <a:latin typeface="+mj-ea"/>
                          <a:ea typeface="+mj-ea"/>
                        </a:rPr>
                        <a:t>活動內容</a:t>
                      </a:r>
                      <a:endParaRPr lang="zh-TW" sz="1600" kern="100" dirty="0">
                        <a:effectLst/>
                        <a:latin typeface="+mj-ea"/>
                        <a:ea typeface="+mj-ea"/>
                        <a:cs typeface="Times New Roman" panose="02020603050405020304" pitchFamily="18" charset="0"/>
                      </a:endParaRPr>
                    </a:p>
                  </a:txBody>
                  <a:tcPr marL="68580" marR="68580" marT="0" marB="0"/>
                </a:tc>
                <a:extLst>
                  <a:ext uri="{0D108BD9-81ED-4DB2-BD59-A6C34878D82A}">
                    <a16:rowId xmlns="" xmlns:a16="http://schemas.microsoft.com/office/drawing/2014/main" val="3323804073"/>
                  </a:ext>
                </a:extLst>
              </a:tr>
              <a:tr h="293175">
                <a:tc>
                  <a:txBody>
                    <a:bodyPr/>
                    <a:lstStyle/>
                    <a:p>
                      <a:pPr algn="ctr">
                        <a:lnSpc>
                          <a:spcPct val="150000"/>
                        </a:lnSpc>
                        <a:spcAft>
                          <a:spcPts val="0"/>
                        </a:spcAft>
                      </a:pPr>
                      <a:r>
                        <a:rPr lang="en-US" sz="1200" b="0" kern="100" dirty="0">
                          <a:effectLst/>
                          <a:latin typeface="標楷體" panose="03000509000000000000" pitchFamily="65" charset="-120"/>
                          <a:ea typeface="標楷體" panose="03000509000000000000" pitchFamily="65" charset="-120"/>
                        </a:rPr>
                        <a:t>07</a:t>
                      </a:r>
                      <a:r>
                        <a:rPr lang="zh-TW" sz="1200" b="0" kern="100" dirty="0" smtClean="0">
                          <a:effectLst/>
                          <a:latin typeface="標楷體" panose="03000509000000000000" pitchFamily="65" charset="-120"/>
                          <a:ea typeface="標楷體" panose="03000509000000000000" pitchFamily="65" charset="-120"/>
                        </a:rPr>
                        <a:t>：</a:t>
                      </a:r>
                      <a:r>
                        <a:rPr lang="en-US" altLang="zh-TW" sz="1200" b="0" kern="100" dirty="0" smtClean="0">
                          <a:effectLst/>
                          <a:latin typeface="標楷體" panose="03000509000000000000" pitchFamily="65" charset="-120"/>
                          <a:ea typeface="標楷體" panose="03000509000000000000" pitchFamily="65" charset="-120"/>
                        </a:rPr>
                        <a:t>4</a:t>
                      </a:r>
                      <a:r>
                        <a:rPr lang="en-US" sz="1200" b="0" kern="100" dirty="0" smtClean="0">
                          <a:effectLst/>
                          <a:latin typeface="標楷體" panose="03000509000000000000" pitchFamily="65" charset="-120"/>
                          <a:ea typeface="標楷體" panose="03000509000000000000" pitchFamily="65" charset="-120"/>
                        </a:rPr>
                        <a:t>0</a:t>
                      </a:r>
                      <a:endParaRPr lang="zh-TW" sz="1200" b="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tc>
                <a:tc>
                  <a:txBody>
                    <a:bodyPr/>
                    <a:lstStyle/>
                    <a:p>
                      <a:pPr algn="ctr">
                        <a:lnSpc>
                          <a:spcPct val="150000"/>
                        </a:lnSpc>
                        <a:spcAft>
                          <a:spcPts val="0"/>
                        </a:spcAft>
                      </a:pPr>
                      <a:endParaRPr lang="zh-TW" sz="1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tc>
                <a:tc>
                  <a:txBody>
                    <a:bodyPr/>
                    <a:lstStyle/>
                    <a:p>
                      <a:pPr algn="ctr">
                        <a:lnSpc>
                          <a:spcPct val="150000"/>
                        </a:lnSpc>
                        <a:spcAft>
                          <a:spcPts val="0"/>
                        </a:spcAft>
                      </a:pPr>
                      <a:r>
                        <a:rPr lang="en-US" altLang="zh-TW" sz="1200" kern="100" dirty="0">
                          <a:effectLst/>
                          <a:latin typeface="+mj-ea"/>
                          <a:ea typeface="+mj-ea"/>
                          <a:cs typeface="Times New Roman" panose="02020603050405020304" pitchFamily="18" charset="0"/>
                        </a:rPr>
                        <a:t>107</a:t>
                      </a:r>
                      <a:r>
                        <a:rPr lang="zh-TW" altLang="en-US" sz="1200" kern="100" dirty="0">
                          <a:effectLst/>
                          <a:latin typeface="+mj-ea"/>
                          <a:ea typeface="+mj-ea"/>
                          <a:cs typeface="Times New Roman" panose="02020603050405020304" pitchFamily="18" charset="0"/>
                        </a:rPr>
                        <a:t>年國慶升旗活動正式開始</a:t>
                      </a:r>
                      <a:endParaRPr lang="zh-TW" sz="1200" kern="100" dirty="0">
                        <a:effectLst/>
                        <a:latin typeface="+mj-ea"/>
                        <a:ea typeface="+mj-ea"/>
                        <a:cs typeface="Times New Roman" panose="02020603050405020304" pitchFamily="18" charset="0"/>
                      </a:endParaRPr>
                    </a:p>
                  </a:txBody>
                  <a:tcPr marL="68580" marR="68580" marT="0" marB="0"/>
                </a:tc>
                <a:extLst>
                  <a:ext uri="{0D108BD9-81ED-4DB2-BD59-A6C34878D82A}">
                    <a16:rowId xmlns="" xmlns:a16="http://schemas.microsoft.com/office/drawing/2014/main" val="1528281733"/>
                  </a:ext>
                </a:extLst>
              </a:tr>
              <a:tr h="293175">
                <a:tc>
                  <a:txBody>
                    <a:bodyPr/>
                    <a:lstStyle/>
                    <a:p>
                      <a:pPr algn="ctr">
                        <a:lnSpc>
                          <a:spcPct val="150000"/>
                        </a:lnSpc>
                        <a:spcAft>
                          <a:spcPts val="0"/>
                        </a:spcAft>
                      </a:pPr>
                      <a:r>
                        <a:rPr lang="en-US" altLang="zh-TW" sz="1200" b="0" kern="100" dirty="0">
                          <a:effectLst/>
                          <a:latin typeface="標楷體" panose="03000509000000000000" pitchFamily="65" charset="-120"/>
                          <a:ea typeface="標楷體" panose="03000509000000000000" pitchFamily="65" charset="-120"/>
                          <a:cs typeface="Times New Roman" panose="02020603050405020304" pitchFamily="18" charset="0"/>
                        </a:rPr>
                        <a:t>07</a:t>
                      </a:r>
                      <a:r>
                        <a:rPr lang="zh-TW" altLang="en-US" sz="1200" b="0" kern="100" dirty="0" smtClean="0">
                          <a:effectLst/>
                          <a:latin typeface="標楷體" panose="03000509000000000000" pitchFamily="65" charset="-120"/>
                          <a:ea typeface="標楷體" panose="03000509000000000000" pitchFamily="65" charset="-120"/>
                          <a:cs typeface="Times New Roman" panose="02020603050405020304" pitchFamily="18" charset="0"/>
                        </a:rPr>
                        <a:t>：</a:t>
                      </a:r>
                      <a:r>
                        <a:rPr lang="en-US" altLang="zh-TW" sz="1200" b="0" kern="100" dirty="0" smtClean="0">
                          <a:effectLst/>
                          <a:latin typeface="標楷體" panose="03000509000000000000" pitchFamily="65" charset="-120"/>
                          <a:ea typeface="標楷體" panose="03000509000000000000" pitchFamily="65" charset="-120"/>
                          <a:cs typeface="Times New Roman" panose="02020603050405020304" pitchFamily="18" charset="0"/>
                        </a:rPr>
                        <a:t>40 </a:t>
                      </a:r>
                      <a:r>
                        <a:rPr lang="en-US" altLang="zh-TW" sz="1200" b="0" kern="100" dirty="0">
                          <a:effectLst/>
                          <a:latin typeface="標楷體" panose="03000509000000000000" pitchFamily="65" charset="-120"/>
                          <a:ea typeface="標楷體" panose="03000509000000000000" pitchFamily="65" charset="-120"/>
                          <a:cs typeface="Times New Roman" panose="02020603050405020304" pitchFamily="18" charset="0"/>
                        </a:rPr>
                        <a:t>~ 07</a:t>
                      </a:r>
                      <a:r>
                        <a:rPr lang="zh-TW" altLang="en-US" sz="1200" b="0" kern="100" dirty="0" smtClean="0">
                          <a:effectLst/>
                          <a:latin typeface="標楷體" panose="03000509000000000000" pitchFamily="65" charset="-120"/>
                          <a:ea typeface="標楷體" panose="03000509000000000000" pitchFamily="65" charset="-120"/>
                          <a:cs typeface="Times New Roman" panose="02020603050405020304" pitchFamily="18" charset="0"/>
                        </a:rPr>
                        <a:t>：</a:t>
                      </a:r>
                      <a:r>
                        <a:rPr lang="en-US" altLang="zh-TW" sz="1200" b="0" kern="100" dirty="0" smtClean="0">
                          <a:effectLst/>
                          <a:latin typeface="標楷體" panose="03000509000000000000" pitchFamily="65" charset="-120"/>
                          <a:ea typeface="標楷體" panose="03000509000000000000" pitchFamily="65" charset="-120"/>
                          <a:cs typeface="Times New Roman" panose="02020603050405020304" pitchFamily="18" charset="0"/>
                        </a:rPr>
                        <a:t>55</a:t>
                      </a:r>
                      <a:endParaRPr lang="en-US" altLang="zh-TW" sz="1200" b="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tc>
                <a:tc>
                  <a:txBody>
                    <a:bodyPr/>
                    <a:lstStyle/>
                    <a:p>
                      <a:pPr algn="ctr">
                        <a:lnSpc>
                          <a:spcPct val="150000"/>
                        </a:lnSpc>
                        <a:spcAft>
                          <a:spcPts val="0"/>
                        </a:spcAft>
                      </a:pPr>
                      <a:r>
                        <a:rPr lang="en-US" altLang="zh-TW" sz="1200" kern="100" smtClean="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10</a:t>
                      </a:r>
                      <a:endParaRPr lang="zh-TW" sz="1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tc>
                <a:tc>
                  <a:txBody>
                    <a:bodyPr/>
                    <a:lstStyle/>
                    <a:p>
                      <a:pPr algn="ctr">
                        <a:lnSpc>
                          <a:spcPct val="150000"/>
                        </a:lnSpc>
                        <a:spcAft>
                          <a:spcPts val="0"/>
                        </a:spcAft>
                      </a:pPr>
                      <a:r>
                        <a:rPr lang="zh-TW" altLang="en-US" sz="1200" kern="100" dirty="0">
                          <a:effectLst/>
                          <a:latin typeface="+mj-ea"/>
                          <a:ea typeface="+mj-ea"/>
                          <a:cs typeface="Times New Roman" panose="02020603050405020304" pitchFamily="18" charset="0"/>
                        </a:rPr>
                        <a:t>暖場</a:t>
                      </a:r>
                      <a:r>
                        <a:rPr lang="zh-TW" altLang="en-US" sz="1200" kern="100" dirty="0" smtClean="0">
                          <a:effectLst/>
                          <a:latin typeface="+mj-ea"/>
                          <a:ea typeface="+mj-ea"/>
                          <a:cs typeface="Times New Roman" panose="02020603050405020304" pitchFamily="18" charset="0"/>
                        </a:rPr>
                        <a:t>表演</a:t>
                      </a:r>
                      <a:endParaRPr lang="zh-TW" sz="1200" kern="100" dirty="0">
                        <a:effectLst/>
                        <a:latin typeface="+mj-ea"/>
                        <a:ea typeface="+mj-ea"/>
                        <a:cs typeface="Times New Roman" panose="02020603050405020304" pitchFamily="18" charset="0"/>
                      </a:endParaRPr>
                    </a:p>
                  </a:txBody>
                  <a:tcPr marL="68580" marR="68580" marT="0" marB="0"/>
                </a:tc>
                <a:extLst>
                  <a:ext uri="{0D108BD9-81ED-4DB2-BD59-A6C34878D82A}">
                    <a16:rowId xmlns="" xmlns:a16="http://schemas.microsoft.com/office/drawing/2014/main" val="10003"/>
                  </a:ext>
                </a:extLst>
              </a:tr>
              <a:tr h="293175">
                <a:tc>
                  <a:txBody>
                    <a:bodyPr/>
                    <a:lstStyle/>
                    <a:p>
                      <a:pPr algn="ctr">
                        <a:lnSpc>
                          <a:spcPct val="150000"/>
                        </a:lnSpc>
                        <a:spcAft>
                          <a:spcPts val="0"/>
                        </a:spcAft>
                      </a:pPr>
                      <a:r>
                        <a:rPr lang="en-US" sz="1200" b="0" kern="100" dirty="0" smtClean="0">
                          <a:effectLst/>
                          <a:latin typeface="標楷體" panose="03000509000000000000" pitchFamily="65" charset="-120"/>
                          <a:ea typeface="標楷體" panose="03000509000000000000" pitchFamily="65" charset="-120"/>
                        </a:rPr>
                        <a:t>07</a:t>
                      </a:r>
                      <a:r>
                        <a:rPr lang="zh-TW" sz="1200" b="0" kern="100" dirty="0" smtClean="0">
                          <a:effectLst/>
                          <a:latin typeface="標楷體" panose="03000509000000000000" pitchFamily="65" charset="-120"/>
                          <a:ea typeface="標楷體" panose="03000509000000000000" pitchFamily="65" charset="-120"/>
                        </a:rPr>
                        <a:t>：</a:t>
                      </a:r>
                      <a:r>
                        <a:rPr lang="en-US" altLang="zh-TW" sz="1200" b="0" kern="100" dirty="0" smtClean="0">
                          <a:effectLst/>
                          <a:latin typeface="標楷體" panose="03000509000000000000" pitchFamily="65" charset="-120"/>
                          <a:ea typeface="標楷體" panose="03000509000000000000" pitchFamily="65" charset="-120"/>
                        </a:rPr>
                        <a:t>55</a:t>
                      </a:r>
                      <a:r>
                        <a:rPr lang="en-US" sz="1200" b="0" kern="100" dirty="0" smtClean="0">
                          <a:effectLst/>
                          <a:latin typeface="標楷體" panose="03000509000000000000" pitchFamily="65" charset="-120"/>
                          <a:ea typeface="標楷體" panose="03000509000000000000" pitchFamily="65" charset="-120"/>
                        </a:rPr>
                        <a:t> </a:t>
                      </a:r>
                      <a:r>
                        <a:rPr lang="en-US" sz="1200" b="0" kern="100" dirty="0">
                          <a:effectLst/>
                          <a:latin typeface="標楷體" panose="03000509000000000000" pitchFamily="65" charset="-120"/>
                          <a:ea typeface="標楷體" panose="03000509000000000000" pitchFamily="65" charset="-120"/>
                        </a:rPr>
                        <a:t>~ </a:t>
                      </a:r>
                      <a:r>
                        <a:rPr lang="en-US" sz="1200" b="0" kern="100" dirty="0" smtClean="0">
                          <a:effectLst/>
                          <a:latin typeface="標楷體" panose="03000509000000000000" pitchFamily="65" charset="-120"/>
                          <a:ea typeface="標楷體" panose="03000509000000000000" pitchFamily="65" charset="-120"/>
                        </a:rPr>
                        <a:t>08</a:t>
                      </a:r>
                      <a:r>
                        <a:rPr lang="zh-TW" sz="1200" b="0" kern="100" dirty="0" smtClean="0">
                          <a:effectLst/>
                          <a:latin typeface="標楷體" panose="03000509000000000000" pitchFamily="65" charset="-120"/>
                          <a:ea typeface="標楷體" panose="03000509000000000000" pitchFamily="65" charset="-120"/>
                        </a:rPr>
                        <a:t>：</a:t>
                      </a:r>
                      <a:r>
                        <a:rPr lang="en-US" altLang="zh-TW" sz="1200" b="0" kern="100" dirty="0" smtClean="0">
                          <a:effectLst/>
                          <a:latin typeface="標楷體" panose="03000509000000000000" pitchFamily="65" charset="-120"/>
                          <a:ea typeface="標楷體" panose="03000509000000000000" pitchFamily="65" charset="-120"/>
                        </a:rPr>
                        <a:t>00</a:t>
                      </a:r>
                      <a:endParaRPr lang="zh-TW" sz="1200" b="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tc>
                <a:tc>
                  <a:txBody>
                    <a:bodyPr/>
                    <a:lstStyle/>
                    <a:p>
                      <a:pPr algn="ctr">
                        <a:lnSpc>
                          <a:spcPct val="150000"/>
                        </a:lnSpc>
                        <a:spcAft>
                          <a:spcPts val="0"/>
                        </a:spcAft>
                      </a:pPr>
                      <a:r>
                        <a:rPr lang="en-US" altLang="zh-TW" sz="1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endParaRPr lang="zh-TW" sz="1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tc>
                <a:tc>
                  <a:txBody>
                    <a:bodyPr/>
                    <a:lstStyle/>
                    <a:p>
                      <a:pPr algn="ctr">
                        <a:lnSpc>
                          <a:spcPct val="150000"/>
                        </a:lnSpc>
                        <a:spcAft>
                          <a:spcPts val="0"/>
                        </a:spcAft>
                      </a:pPr>
                      <a:r>
                        <a:rPr lang="zh-TW" sz="1200" kern="100" dirty="0">
                          <a:effectLst/>
                          <a:latin typeface="+mj-ea"/>
                          <a:ea typeface="+mj-ea"/>
                        </a:rPr>
                        <a:t> </a:t>
                      </a:r>
                      <a:r>
                        <a:rPr lang="zh-TW" sz="1200" kern="100" dirty="0" smtClean="0">
                          <a:effectLst/>
                          <a:latin typeface="+mj-ea"/>
                          <a:ea typeface="+mj-ea"/>
                        </a:rPr>
                        <a:t>貴賓</a:t>
                      </a:r>
                      <a:r>
                        <a:rPr lang="zh-TW" altLang="en-US" sz="1200" kern="100" dirty="0" smtClean="0">
                          <a:effectLst/>
                          <a:latin typeface="+mj-ea"/>
                          <a:ea typeface="+mj-ea"/>
                        </a:rPr>
                        <a:t>介紹、進場</a:t>
                      </a:r>
                      <a:endParaRPr lang="zh-TW" sz="1200" kern="100" dirty="0">
                        <a:effectLst/>
                        <a:latin typeface="+mj-ea"/>
                        <a:ea typeface="+mj-ea"/>
                        <a:cs typeface="Times New Roman" panose="02020603050405020304" pitchFamily="18" charset="0"/>
                      </a:endParaRPr>
                    </a:p>
                  </a:txBody>
                  <a:tcPr marL="68580" marR="68580" marT="0" marB="0"/>
                </a:tc>
                <a:extLst>
                  <a:ext uri="{0D108BD9-81ED-4DB2-BD59-A6C34878D82A}">
                    <a16:rowId xmlns="" xmlns:a16="http://schemas.microsoft.com/office/drawing/2014/main" val="1796179892"/>
                  </a:ext>
                </a:extLst>
              </a:tr>
              <a:tr h="293175">
                <a:tc>
                  <a:txBody>
                    <a:bodyPr/>
                    <a:lstStyle/>
                    <a:p>
                      <a:pPr algn="ctr">
                        <a:lnSpc>
                          <a:spcPct val="150000"/>
                        </a:lnSpc>
                        <a:spcAft>
                          <a:spcPts val="0"/>
                        </a:spcAft>
                      </a:pPr>
                      <a:r>
                        <a:rPr lang="en-US" sz="1200" b="0" kern="100" dirty="0">
                          <a:effectLst/>
                          <a:latin typeface="標楷體" panose="03000509000000000000" pitchFamily="65" charset="-120"/>
                          <a:ea typeface="標楷體" panose="03000509000000000000" pitchFamily="65" charset="-120"/>
                        </a:rPr>
                        <a:t>08</a:t>
                      </a:r>
                      <a:r>
                        <a:rPr lang="zh-TW" sz="1200" b="0" kern="100" dirty="0">
                          <a:effectLst/>
                          <a:latin typeface="標楷體" panose="03000509000000000000" pitchFamily="65" charset="-120"/>
                          <a:ea typeface="標楷體" panose="03000509000000000000" pitchFamily="65" charset="-120"/>
                        </a:rPr>
                        <a:t>：</a:t>
                      </a:r>
                      <a:r>
                        <a:rPr lang="en-US" altLang="zh-TW" sz="1200" b="0" kern="100" dirty="0" smtClean="0">
                          <a:effectLst/>
                          <a:latin typeface="標楷體" panose="03000509000000000000" pitchFamily="65" charset="-120"/>
                          <a:ea typeface="標楷體" panose="03000509000000000000" pitchFamily="65" charset="-120"/>
                        </a:rPr>
                        <a:t>00</a:t>
                      </a:r>
                      <a:r>
                        <a:rPr lang="en-US" sz="1200" b="0" kern="100" dirty="0" smtClean="0">
                          <a:effectLst/>
                          <a:latin typeface="標楷體" panose="03000509000000000000" pitchFamily="65" charset="-120"/>
                          <a:ea typeface="標楷體" panose="03000509000000000000" pitchFamily="65" charset="-120"/>
                        </a:rPr>
                        <a:t> </a:t>
                      </a:r>
                      <a:r>
                        <a:rPr lang="en-US" sz="1200" b="0" kern="100" dirty="0">
                          <a:effectLst/>
                          <a:latin typeface="標楷體" panose="03000509000000000000" pitchFamily="65" charset="-120"/>
                          <a:ea typeface="標楷體" panose="03000509000000000000" pitchFamily="65" charset="-120"/>
                        </a:rPr>
                        <a:t>~ 08</a:t>
                      </a:r>
                      <a:r>
                        <a:rPr lang="zh-TW" sz="1200" b="0" kern="100" dirty="0" smtClean="0">
                          <a:effectLst/>
                          <a:latin typeface="標楷體" panose="03000509000000000000" pitchFamily="65" charset="-120"/>
                          <a:ea typeface="標楷體" panose="03000509000000000000" pitchFamily="65" charset="-120"/>
                        </a:rPr>
                        <a:t>：</a:t>
                      </a:r>
                      <a:r>
                        <a:rPr lang="en-US" altLang="zh-TW" sz="1200" b="0" kern="100" dirty="0" smtClean="0">
                          <a:effectLst/>
                          <a:latin typeface="標楷體" panose="03000509000000000000" pitchFamily="65" charset="-120"/>
                          <a:ea typeface="標楷體" panose="03000509000000000000" pitchFamily="65" charset="-120"/>
                        </a:rPr>
                        <a:t>05</a:t>
                      </a:r>
                      <a:endParaRPr lang="zh-TW" sz="1200" b="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tc>
                <a:tc>
                  <a:txBody>
                    <a:bodyPr/>
                    <a:lstStyle/>
                    <a:p>
                      <a:pPr algn="ctr">
                        <a:lnSpc>
                          <a:spcPct val="150000"/>
                        </a:lnSpc>
                        <a:spcAft>
                          <a:spcPts val="0"/>
                        </a:spcAft>
                      </a:pPr>
                      <a:r>
                        <a:rPr lang="en-US" altLang="zh-TW" sz="1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5</a:t>
                      </a:r>
                      <a:endParaRPr lang="zh-TW" sz="1200" kern="100" dirty="0">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tc>
                <a:tc>
                  <a:txBody>
                    <a:bodyPr/>
                    <a:lstStyle/>
                    <a:p>
                      <a:pPr algn="ctr">
                        <a:lnSpc>
                          <a:spcPct val="150000"/>
                        </a:lnSpc>
                        <a:spcAft>
                          <a:spcPts val="0"/>
                        </a:spcAft>
                      </a:pPr>
                      <a:r>
                        <a:rPr lang="zh-TW" altLang="en-US" sz="1200" kern="100" dirty="0">
                          <a:effectLst/>
                          <a:latin typeface="+mj-ea"/>
                          <a:ea typeface="+mj-ea"/>
                          <a:cs typeface="+mn-cs"/>
                        </a:rPr>
                        <a:t>市長致詞</a:t>
                      </a:r>
                      <a:endParaRPr lang="zh-TW" sz="1200" kern="100" dirty="0">
                        <a:effectLst/>
                        <a:latin typeface="+mj-ea"/>
                        <a:ea typeface="+mj-ea"/>
                        <a:cs typeface="Times New Roman" panose="02020603050405020304" pitchFamily="18" charset="0"/>
                      </a:endParaRPr>
                    </a:p>
                  </a:txBody>
                  <a:tcPr marL="68580" marR="68580" marT="0" marB="0"/>
                </a:tc>
                <a:extLst>
                  <a:ext uri="{0D108BD9-81ED-4DB2-BD59-A6C34878D82A}">
                    <a16:rowId xmlns="" xmlns:a16="http://schemas.microsoft.com/office/drawing/2014/main" val="508911731"/>
                  </a:ext>
                </a:extLst>
              </a:tr>
              <a:tr h="293175">
                <a:tc>
                  <a:txBody>
                    <a:bodyPr/>
                    <a:lstStyle/>
                    <a:p>
                      <a:pPr algn="ctr">
                        <a:lnSpc>
                          <a:spcPct val="150000"/>
                        </a:lnSpc>
                        <a:spcAft>
                          <a:spcPts val="0"/>
                        </a:spcAft>
                      </a:pPr>
                      <a:r>
                        <a:rPr lang="en-US" sz="1200" b="0" kern="100" dirty="0">
                          <a:solidFill>
                            <a:schemeClr val="lt1"/>
                          </a:solidFill>
                          <a:effectLst/>
                          <a:latin typeface="標楷體" panose="03000509000000000000" pitchFamily="65" charset="-120"/>
                          <a:ea typeface="標楷體" panose="03000509000000000000" pitchFamily="65" charset="-120"/>
                          <a:cs typeface="+mn-cs"/>
                        </a:rPr>
                        <a:t>08</a:t>
                      </a:r>
                      <a:r>
                        <a:rPr lang="zh-TW" altLang="en-US" sz="1200" b="0" kern="100" dirty="0" smtClean="0">
                          <a:solidFill>
                            <a:schemeClr val="lt1"/>
                          </a:solidFill>
                          <a:effectLst/>
                          <a:latin typeface="標楷體" panose="03000509000000000000" pitchFamily="65" charset="-120"/>
                          <a:ea typeface="標楷體" panose="03000509000000000000" pitchFamily="65" charset="-120"/>
                          <a:cs typeface="+mn-cs"/>
                        </a:rPr>
                        <a:t>：</a:t>
                      </a:r>
                      <a:r>
                        <a:rPr lang="en-US" altLang="zh-TW" sz="1200" b="0" kern="100" dirty="0" smtClean="0">
                          <a:solidFill>
                            <a:schemeClr val="lt1"/>
                          </a:solidFill>
                          <a:effectLst/>
                          <a:latin typeface="標楷體" panose="03000509000000000000" pitchFamily="65" charset="-120"/>
                          <a:ea typeface="標楷體" panose="03000509000000000000" pitchFamily="65" charset="-120"/>
                          <a:cs typeface="+mn-cs"/>
                        </a:rPr>
                        <a:t>05</a:t>
                      </a:r>
                      <a:r>
                        <a:rPr lang="en-US" sz="1200" b="0" kern="100" dirty="0" smtClean="0">
                          <a:solidFill>
                            <a:schemeClr val="lt1"/>
                          </a:solidFill>
                          <a:effectLst/>
                          <a:latin typeface="標楷體" panose="03000509000000000000" pitchFamily="65" charset="-120"/>
                          <a:ea typeface="標楷體" panose="03000509000000000000" pitchFamily="65" charset="-120"/>
                          <a:cs typeface="+mn-cs"/>
                        </a:rPr>
                        <a:t> </a:t>
                      </a:r>
                      <a:r>
                        <a:rPr lang="en-US" sz="1200" b="0" kern="100" dirty="0">
                          <a:solidFill>
                            <a:schemeClr val="lt1"/>
                          </a:solidFill>
                          <a:effectLst/>
                          <a:latin typeface="標楷體" panose="03000509000000000000" pitchFamily="65" charset="-120"/>
                          <a:ea typeface="標楷體" panose="03000509000000000000" pitchFamily="65" charset="-120"/>
                          <a:cs typeface="+mn-cs"/>
                        </a:rPr>
                        <a:t>~ 08</a:t>
                      </a:r>
                      <a:r>
                        <a:rPr lang="zh-TW" altLang="en-US" sz="1200" b="0" kern="100" dirty="0">
                          <a:solidFill>
                            <a:schemeClr val="lt1"/>
                          </a:solidFill>
                          <a:effectLst/>
                          <a:latin typeface="標楷體" panose="03000509000000000000" pitchFamily="65" charset="-120"/>
                          <a:ea typeface="標楷體" panose="03000509000000000000" pitchFamily="65" charset="-120"/>
                          <a:cs typeface="+mn-cs"/>
                        </a:rPr>
                        <a:t>：</a:t>
                      </a:r>
                      <a:r>
                        <a:rPr lang="en-US" sz="1200" b="0" kern="100" dirty="0">
                          <a:solidFill>
                            <a:schemeClr val="lt1"/>
                          </a:solidFill>
                          <a:effectLst/>
                          <a:latin typeface="標楷體" panose="03000509000000000000" pitchFamily="65" charset="-120"/>
                          <a:ea typeface="標楷體" panose="03000509000000000000" pitchFamily="65" charset="-120"/>
                          <a:cs typeface="+mn-cs"/>
                        </a:rPr>
                        <a:t>20</a:t>
                      </a:r>
                      <a:endParaRPr lang="zh-TW" altLang="en-US" sz="1200" b="0" kern="100" dirty="0">
                        <a:solidFill>
                          <a:schemeClr val="lt1"/>
                        </a:solidFill>
                        <a:effectLst/>
                        <a:latin typeface="標楷體" panose="03000509000000000000" pitchFamily="65" charset="-120"/>
                        <a:ea typeface="標楷體" panose="03000509000000000000" pitchFamily="65" charset="-120"/>
                        <a:cs typeface="+mn-cs"/>
                      </a:endParaRPr>
                    </a:p>
                  </a:txBody>
                  <a:tcPr marL="68580" marR="68580" marT="0" marB="0"/>
                </a:tc>
                <a:tc>
                  <a:txBody>
                    <a:bodyPr/>
                    <a:lstStyle/>
                    <a:p>
                      <a:pPr algn="ctr">
                        <a:lnSpc>
                          <a:spcPct val="150000"/>
                        </a:lnSpc>
                        <a:spcAft>
                          <a:spcPts val="0"/>
                        </a:spcAft>
                      </a:pPr>
                      <a:r>
                        <a:rPr lang="en-US" altLang="zh-TW" sz="1200" b="0" kern="100" dirty="0" smtClean="0">
                          <a:solidFill>
                            <a:schemeClr val="tx1"/>
                          </a:solidFill>
                          <a:effectLst/>
                          <a:latin typeface="標楷體" panose="03000509000000000000" pitchFamily="65" charset="-120"/>
                          <a:ea typeface="標楷體" panose="03000509000000000000" pitchFamily="65" charset="-120"/>
                          <a:cs typeface="+mn-cs"/>
                        </a:rPr>
                        <a:t>15</a:t>
                      </a:r>
                      <a:endParaRPr lang="zh-TW" altLang="en-US" sz="1200" b="0" kern="100" dirty="0">
                        <a:solidFill>
                          <a:schemeClr val="tx1"/>
                        </a:solidFill>
                        <a:effectLst/>
                        <a:latin typeface="標楷體" panose="03000509000000000000" pitchFamily="65" charset="-120"/>
                        <a:ea typeface="標楷體" panose="03000509000000000000" pitchFamily="65" charset="-120"/>
                        <a:cs typeface="+mn-cs"/>
                      </a:endParaRPr>
                    </a:p>
                  </a:txBody>
                  <a:tcPr marL="68580" marR="68580" marT="0" marB="0"/>
                </a:tc>
                <a:tc>
                  <a:txBody>
                    <a:bodyPr/>
                    <a:lstStyle/>
                    <a:p>
                      <a:pPr algn="ctr">
                        <a:lnSpc>
                          <a:spcPct val="150000"/>
                        </a:lnSpc>
                        <a:spcAft>
                          <a:spcPts val="0"/>
                        </a:spcAft>
                      </a:pPr>
                      <a:r>
                        <a:rPr lang="zh-TW" altLang="en-US" sz="1200" kern="100" dirty="0">
                          <a:effectLst/>
                          <a:latin typeface="+mj-ea"/>
                          <a:ea typeface="+mj-ea"/>
                          <a:cs typeface="Times New Roman" panose="02020603050405020304" pitchFamily="18" charset="0"/>
                        </a:rPr>
                        <a:t>升旗典禮 唱國歌</a:t>
                      </a:r>
                      <a:endParaRPr lang="zh-TW" sz="1200" kern="100" dirty="0">
                        <a:effectLst/>
                        <a:latin typeface="+mj-ea"/>
                        <a:ea typeface="+mj-ea"/>
                        <a:cs typeface="Times New Roman" panose="02020603050405020304" pitchFamily="18" charset="0"/>
                      </a:endParaRPr>
                    </a:p>
                  </a:txBody>
                  <a:tcPr marL="68580" marR="68580" marT="0" marB="0"/>
                </a:tc>
                <a:extLst>
                  <a:ext uri="{0D108BD9-81ED-4DB2-BD59-A6C34878D82A}">
                    <a16:rowId xmlns="" xmlns:a16="http://schemas.microsoft.com/office/drawing/2014/main" val="2539171329"/>
                  </a:ext>
                </a:extLst>
              </a:tr>
            </a:tbl>
          </a:graphicData>
        </a:graphic>
      </p:graphicFrame>
    </p:spTree>
    <p:extLst>
      <p:ext uri="{BB962C8B-B14F-4D97-AF65-F5344CB8AC3E}">
        <p14:creationId xmlns:p14="http://schemas.microsoft.com/office/powerpoint/2010/main" val="2094750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內容版面配置區 2"/>
          <p:cNvSpPr txBox="1">
            <a:spLocks/>
          </p:cNvSpPr>
          <p:nvPr/>
        </p:nvSpPr>
        <p:spPr>
          <a:xfrm>
            <a:off x="1155561" y="1949868"/>
            <a:ext cx="7263434" cy="1523872"/>
          </a:xfrm>
          <a:prstGeom prst="rect">
            <a:avLst/>
          </a:prstGeom>
        </p:spPr>
        <p:txBody>
          <a:bodyPr vert="horz" lIns="91440" tIns="45720" rIns="91440" bIns="45720" rtlCol="0">
            <a:normAutofit lnSpcReduction="10000"/>
          </a:bodyPr>
          <a:lstStyle/>
          <a:p>
            <a:pPr>
              <a:defRPr/>
            </a:pPr>
            <a:endParaRPr lang="en-US" altLang="zh-TW" sz="3200" b="1" dirty="0">
              <a:solidFill>
                <a:srgbClr val="0070C0"/>
              </a:solidFill>
              <a:latin typeface="微軟正黑體" panose="020B0604030504040204" pitchFamily="34" charset="-120"/>
              <a:ea typeface="微軟正黑體" panose="020B0604030504040204" pitchFamily="34" charset="-120"/>
              <a:cs typeface="微軟正黑體"/>
            </a:endParaRPr>
          </a:p>
          <a:p>
            <a:pPr>
              <a:lnSpc>
                <a:spcPct val="135000"/>
              </a:lnSpc>
              <a:spcBef>
                <a:spcPct val="20000"/>
              </a:spcBef>
              <a:defRPr/>
            </a:pPr>
            <a:r>
              <a:rPr lang="en-US" altLang="zh-TW" sz="1600" dirty="0">
                <a:latin typeface="微軟正黑體" panose="020B0604030504040204" pitchFamily="34" charset="-120"/>
                <a:ea typeface="微軟正黑體" panose="020B0604030504040204" pitchFamily="34" charset="-120"/>
                <a:cs typeface="微軟正黑體"/>
              </a:rPr>
              <a:t>107</a:t>
            </a:r>
            <a:r>
              <a:rPr lang="zh-TW" altLang="en-US" sz="1600" dirty="0">
                <a:latin typeface="微軟正黑體" panose="020B0604030504040204" pitchFamily="34" charset="-120"/>
                <a:ea typeface="微軟正黑體" panose="020B0604030504040204" pitchFamily="34" charset="-120"/>
                <a:cs typeface="微軟正黑體"/>
              </a:rPr>
              <a:t>年國慶升旗典禮將由新北市政府警察儀隊擔任升旗手及警察樂隊擔任伴奏，帥氣整齊的服裝與動作為升旗典禮中的注目焦點，透過儀隊整齊劃一、訓練有素的莊嚴隊形，引領國旗進場。</a:t>
            </a:r>
          </a:p>
          <a:p>
            <a:pPr marL="363538" indent="-363538">
              <a:buFont typeface="Arial" pitchFamily="34" charset="0"/>
              <a:buChar char="•"/>
              <a:defRPr/>
            </a:pPr>
            <a:endParaRPr kumimoji="0" lang="zh-TW" altLang="en-US" sz="3200" b="1" i="0" u="none" strike="noStrike" kern="1200" cap="none" spc="0" normalizeH="0" baseline="0" noProof="0" dirty="0">
              <a:ln>
                <a:noFill/>
              </a:ln>
              <a:solidFill>
                <a:srgbClr val="0070C0"/>
              </a:solidFill>
              <a:effectLst/>
              <a:uLnTx/>
              <a:uFillTx/>
              <a:latin typeface="微軟正黑體" panose="020B0604030504040204" pitchFamily="34" charset="-120"/>
              <a:ea typeface="微軟正黑體" panose="020B0604030504040204" pitchFamily="34" charset="-120"/>
              <a:cs typeface="微軟正黑體"/>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TW" altLang="en-US" sz="1600" b="0" i="0" u="none" strike="noStrike" kern="1200" cap="none" spc="0" normalizeH="0" baseline="0" noProof="0" dirty="0">
              <a:ln>
                <a:noFill/>
              </a:ln>
              <a:solidFill>
                <a:schemeClr val="tx1"/>
              </a:solidFill>
              <a:effectLst/>
              <a:uLnTx/>
              <a:uFillTx/>
              <a:latin typeface="+mn-ea"/>
              <a:ea typeface="+mn-ea"/>
              <a:cs typeface="+mn-cs"/>
            </a:endParaRPr>
          </a:p>
        </p:txBody>
      </p:sp>
      <p:pic>
        <p:nvPicPr>
          <p:cNvPr id="5" name="圖片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07504" y="3748175"/>
            <a:ext cx="4679774" cy="2664296"/>
          </a:xfrm>
          <a:prstGeom prst="rect">
            <a:avLst/>
          </a:prstGeom>
        </p:spPr>
      </p:pic>
      <p:pic>
        <p:nvPicPr>
          <p:cNvPr id="2050" name="Picture 2" descr="「新北市警察樂儀隊」的圖片搜尋結果"/>
          <p:cNvPicPr>
            <a:picLocks noChangeAspect="1" noChangeArrowheads="1"/>
          </p:cNvPicPr>
          <p:nvPr/>
        </p:nvPicPr>
        <p:blipFill>
          <a:blip r:embed="rId3" cstate="email"/>
          <a:srcRect l="12144"/>
          <a:stretch>
            <a:fillRect/>
          </a:stretch>
        </p:blipFill>
        <p:spPr bwMode="auto">
          <a:xfrm>
            <a:off x="4848775" y="3731279"/>
            <a:ext cx="4187721" cy="2681192"/>
          </a:xfrm>
          <a:prstGeom prst="rect">
            <a:avLst/>
          </a:prstGeom>
          <a:noFill/>
        </p:spPr>
      </p:pic>
      <p:sp>
        <p:nvSpPr>
          <p:cNvPr id="8" name="標題 1">
            <a:extLst>
              <a:ext uri="{FF2B5EF4-FFF2-40B4-BE49-F238E27FC236}">
                <a16:creationId xmlns="" xmlns:a16="http://schemas.microsoft.com/office/drawing/2014/main" id="{E0E1EFB6-9275-4590-B01E-A8C6A4506115}"/>
              </a:ext>
            </a:extLst>
          </p:cNvPr>
          <p:cNvSpPr txBox="1">
            <a:spLocks/>
          </p:cNvSpPr>
          <p:nvPr/>
        </p:nvSpPr>
        <p:spPr>
          <a:xfrm>
            <a:off x="457200" y="1124744"/>
            <a:ext cx="8229600" cy="65293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sz="3600" b="1" dirty="0"/>
              <a:t>國慶升旗典禮</a:t>
            </a:r>
            <a:r>
              <a:rPr lang="en-US" altLang="zh-TW" sz="3600" b="1" dirty="0"/>
              <a:t>-</a:t>
            </a:r>
            <a:r>
              <a:rPr lang="zh-TW" altLang="en-US" sz="3600" b="1" dirty="0"/>
              <a:t>表演活動</a:t>
            </a:r>
            <a:endParaRPr lang="en-US" altLang="zh-TW" sz="3600" b="1" dirty="0"/>
          </a:p>
        </p:txBody>
      </p:sp>
    </p:spTree>
    <p:extLst>
      <p:ext uri="{BB962C8B-B14F-4D97-AF65-F5344CB8AC3E}">
        <p14:creationId xmlns:p14="http://schemas.microsoft.com/office/powerpoint/2010/main" val="1906170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23728" y="2636912"/>
            <a:ext cx="5328592" cy="3553528"/>
          </a:xfrm>
          <a:prstGeom prst="rect">
            <a:avLst/>
          </a:prstGeom>
        </p:spPr>
      </p:pic>
      <p:sp>
        <p:nvSpPr>
          <p:cNvPr id="5" name="標題 1">
            <a:extLst>
              <a:ext uri="{FF2B5EF4-FFF2-40B4-BE49-F238E27FC236}">
                <a16:creationId xmlns="" xmlns:a16="http://schemas.microsoft.com/office/drawing/2014/main" id="{CE2F3DD0-FD8A-48C5-907E-7F96091C72F9}"/>
              </a:ext>
            </a:extLst>
          </p:cNvPr>
          <p:cNvSpPr txBox="1">
            <a:spLocks/>
          </p:cNvSpPr>
          <p:nvPr/>
        </p:nvSpPr>
        <p:spPr>
          <a:xfrm>
            <a:off x="457200" y="1124744"/>
            <a:ext cx="8229600" cy="65293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sz="3600" b="1" dirty="0"/>
              <a:t>國慶升旗典禮</a:t>
            </a:r>
            <a:r>
              <a:rPr lang="en-US" altLang="zh-TW" sz="3600" b="1" dirty="0"/>
              <a:t>-</a:t>
            </a:r>
            <a:r>
              <a:rPr lang="zh-TW" altLang="en-US" sz="3600" b="1" dirty="0"/>
              <a:t>表演活動</a:t>
            </a:r>
            <a:endParaRPr lang="en-US" altLang="zh-TW" sz="3600" b="1" dirty="0"/>
          </a:p>
        </p:txBody>
      </p:sp>
      <p:sp>
        <p:nvSpPr>
          <p:cNvPr id="8" name="文字方塊 7">
            <a:extLst>
              <a:ext uri="{FF2B5EF4-FFF2-40B4-BE49-F238E27FC236}">
                <a16:creationId xmlns="" xmlns:a16="http://schemas.microsoft.com/office/drawing/2014/main" id="{FF5C5BE6-00CF-453C-B99C-9896BF1260BF}"/>
              </a:ext>
            </a:extLst>
          </p:cNvPr>
          <p:cNvSpPr txBox="1"/>
          <p:nvPr/>
        </p:nvSpPr>
        <p:spPr>
          <a:xfrm>
            <a:off x="2123728" y="1777678"/>
            <a:ext cx="5777544" cy="759182"/>
          </a:xfrm>
          <a:prstGeom prst="rect">
            <a:avLst/>
          </a:prstGeom>
          <a:noFill/>
        </p:spPr>
        <p:txBody>
          <a:bodyPr wrap="square" rtlCol="0">
            <a:spAutoFit/>
          </a:bodyPr>
          <a:lstStyle/>
          <a:p>
            <a:pPr fontAlgn="ctr">
              <a:lnSpc>
                <a:spcPts val="2600"/>
              </a:lnSpc>
            </a:pPr>
            <a:r>
              <a:rPr lang="zh-TW" altLang="en-US" dirty="0">
                <a:solidFill>
                  <a:srgbClr val="000000"/>
                </a:solidFill>
                <a:latin typeface="微軟正黑體"/>
              </a:rPr>
              <a:t>新住民團體表演</a:t>
            </a:r>
            <a:r>
              <a:rPr lang="en-US" altLang="zh-TW" dirty="0">
                <a:solidFill>
                  <a:srgbClr val="000000"/>
                </a:solidFill>
                <a:latin typeface="微軟正黑體"/>
              </a:rPr>
              <a:t>-</a:t>
            </a:r>
            <a:r>
              <a:rPr lang="zh-TW" altLang="en-US" dirty="0">
                <a:solidFill>
                  <a:srgbClr val="000000"/>
                </a:solidFill>
                <a:latin typeface="微軟正黑體"/>
              </a:rPr>
              <a:t>泰友印越舞蹈社</a:t>
            </a:r>
            <a:endParaRPr lang="en-US" altLang="zh-TW" dirty="0">
              <a:solidFill>
                <a:srgbClr val="000000"/>
              </a:solidFill>
              <a:latin typeface="微軟正黑體"/>
            </a:endParaRPr>
          </a:p>
          <a:p>
            <a:pPr fontAlgn="ctr">
              <a:lnSpc>
                <a:spcPts val="2600"/>
              </a:lnSpc>
            </a:pPr>
            <a:r>
              <a:rPr lang="zh-TW" altLang="en-US" dirty="0">
                <a:solidFill>
                  <a:srgbClr val="000000"/>
                </a:solidFill>
                <a:latin typeface="微軟正黑體"/>
              </a:rPr>
              <a:t>成員</a:t>
            </a:r>
            <a:r>
              <a:rPr lang="en-US" altLang="zh-TW" dirty="0">
                <a:solidFill>
                  <a:srgbClr val="000000"/>
                </a:solidFill>
                <a:latin typeface="微軟正黑體"/>
              </a:rPr>
              <a:t>:</a:t>
            </a:r>
            <a:r>
              <a:rPr lang="zh-TW" altLang="en-US" dirty="0">
                <a:solidFill>
                  <a:srgbClr val="000000"/>
                </a:solidFill>
                <a:latin typeface="微軟正黑體"/>
              </a:rPr>
              <a:t>泰國、印尼、越南、菲律賓四國，表演人數共六人</a:t>
            </a:r>
            <a:endParaRPr lang="zh-TW" altLang="en-US" dirty="0"/>
          </a:p>
        </p:txBody>
      </p:sp>
    </p:spTree>
    <p:extLst>
      <p:ext uri="{BB962C8B-B14F-4D97-AF65-F5344CB8AC3E}">
        <p14:creationId xmlns:p14="http://schemas.microsoft.com/office/powerpoint/2010/main" val="2164439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083228"/>
            <a:ext cx="8229600" cy="652934"/>
          </a:xfrm>
        </p:spPr>
        <p:txBody>
          <a:bodyPr vert="horz" lIns="91440" tIns="45720" rIns="91440" bIns="45720" rtlCol="0" anchor="ctr">
            <a:normAutofit/>
          </a:bodyPr>
          <a:lstStyle/>
          <a:p>
            <a:r>
              <a:rPr lang="zh-TW" altLang="en-US" sz="3600" b="1" dirty="0"/>
              <a:t>紀念</a:t>
            </a:r>
            <a:r>
              <a:rPr lang="zh-TW" altLang="en-US" sz="3600" b="1" dirty="0" smtClean="0"/>
              <a:t>品</a:t>
            </a:r>
            <a:r>
              <a:rPr lang="en-US" altLang="zh-TW" sz="3600" b="1" dirty="0" smtClean="0"/>
              <a:t>-</a:t>
            </a:r>
            <a:r>
              <a:rPr lang="zh-TW" altLang="en-US" sz="3600" b="1" dirty="0" smtClean="0"/>
              <a:t>國旗桿環保</a:t>
            </a:r>
            <a:r>
              <a:rPr lang="zh-TW" altLang="en-US" sz="3600" b="1" dirty="0"/>
              <a:t>吸管</a:t>
            </a:r>
          </a:p>
        </p:txBody>
      </p:sp>
      <p:sp>
        <p:nvSpPr>
          <p:cNvPr id="3" name="內容版面配置區 2"/>
          <p:cNvSpPr>
            <a:spLocks noGrp="1"/>
          </p:cNvSpPr>
          <p:nvPr>
            <p:ph idx="1"/>
          </p:nvPr>
        </p:nvSpPr>
        <p:spPr>
          <a:xfrm>
            <a:off x="952448" y="3481636"/>
            <a:ext cx="3682752" cy="1152127"/>
          </a:xfrm>
        </p:spPr>
        <p:txBody>
          <a:bodyPr>
            <a:normAutofit fontScale="85000" lnSpcReduction="10000"/>
          </a:bodyPr>
          <a:lstStyle/>
          <a:p>
            <a:pPr marL="0" indent="0">
              <a:lnSpc>
                <a:spcPts val="2500"/>
              </a:lnSpc>
              <a:buNone/>
            </a:pPr>
            <a:r>
              <a:rPr lang="zh-TW" altLang="en-US" sz="1600" dirty="0">
                <a:latin typeface="微軟正黑體" panose="020B0604030504040204" pitchFamily="34" charset="-120"/>
                <a:ea typeface="微軟正黑體" panose="020B0604030504040204" pitchFamily="34" charset="-120"/>
              </a:rPr>
              <a:t>規格：環保</a:t>
            </a:r>
            <a:r>
              <a:rPr lang="en-US" altLang="zh-TW" sz="1600" dirty="0">
                <a:latin typeface="微軟正黑體" panose="020B0604030504040204" pitchFamily="34" charset="-120"/>
                <a:ea typeface="微軟正黑體" panose="020B0604030504040204" pitchFamily="34" charset="-120"/>
              </a:rPr>
              <a:t>316</a:t>
            </a:r>
            <a:r>
              <a:rPr lang="zh-TW" altLang="en-US" sz="1600" dirty="0">
                <a:latin typeface="微軟正黑體" panose="020B0604030504040204" pitchFamily="34" charset="-120"/>
                <a:ea typeface="微軟正黑體" panose="020B0604030504040204" pitchFamily="34" charset="-120"/>
              </a:rPr>
              <a:t>不鏽鋼吸管</a:t>
            </a:r>
            <a:r>
              <a:rPr lang="en-US" altLang="zh-TW" sz="1600" dirty="0">
                <a:latin typeface="微軟正黑體" panose="020B0604030504040204" pitchFamily="34" charset="-120"/>
                <a:ea typeface="微軟正黑體" panose="020B0604030504040204" pitchFamily="34" charset="-120"/>
              </a:rPr>
              <a:t>(</a:t>
            </a:r>
            <a:r>
              <a:rPr lang="zh-TW" altLang="en-US" sz="1600" dirty="0">
                <a:latin typeface="微軟正黑體" panose="020B0604030504040204" pitchFamily="34" charset="-120"/>
                <a:ea typeface="微軟正黑體" panose="020B0604030504040204" pitchFamily="34" charset="-120"/>
              </a:rPr>
              <a:t>含刷子</a:t>
            </a:r>
            <a:r>
              <a:rPr lang="en-US" altLang="zh-TW" sz="1600" dirty="0">
                <a:latin typeface="微軟正黑體" panose="020B0604030504040204" pitchFamily="34" charset="-120"/>
                <a:ea typeface="微軟正黑體" panose="020B0604030504040204" pitchFamily="34" charset="-120"/>
              </a:rPr>
              <a:t>),</a:t>
            </a:r>
            <a:r>
              <a:rPr lang="zh-TW" altLang="en-US" sz="1600" dirty="0">
                <a:latin typeface="微軟正黑體" panose="020B0604030504040204" pitchFamily="34" charset="-120"/>
                <a:ea typeface="微軟正黑體" panose="020B0604030504040204" pitchFamily="34" charset="-120"/>
              </a:rPr>
              <a:t>台灣製造</a:t>
            </a:r>
            <a:endParaRPr lang="en-US" altLang="zh-TW" sz="1600" dirty="0">
              <a:latin typeface="微軟正黑體" panose="020B0604030504040204" pitchFamily="34" charset="-120"/>
              <a:ea typeface="微軟正黑體" panose="020B0604030504040204" pitchFamily="34" charset="-120"/>
            </a:endParaRPr>
          </a:p>
          <a:p>
            <a:pPr marL="0" indent="0">
              <a:lnSpc>
                <a:spcPts val="2500"/>
              </a:lnSpc>
              <a:buNone/>
            </a:pPr>
            <a:r>
              <a:rPr lang="zh-TW" altLang="en-US" sz="1600" dirty="0">
                <a:latin typeface="微軟正黑體" panose="020B0604030504040204" pitchFamily="34" charset="-120"/>
                <a:ea typeface="微軟正黑體" panose="020B0604030504040204" pitchFamily="34" charset="-120"/>
              </a:rPr>
              <a:t>平口 </a:t>
            </a:r>
            <a:r>
              <a:rPr lang="en-US" altLang="zh-TW" sz="1600" dirty="0">
                <a:latin typeface="微軟正黑體" panose="020B0604030504040204" pitchFamily="34" charset="-120"/>
                <a:ea typeface="微軟正黑體" panose="020B0604030504040204" pitchFamily="34" charset="-120"/>
              </a:rPr>
              <a:t>,</a:t>
            </a:r>
            <a:r>
              <a:rPr lang="zh-TW" altLang="en-US" sz="1600" dirty="0">
                <a:latin typeface="微軟正黑體" panose="020B0604030504040204" pitchFamily="34" charset="-120"/>
                <a:ea typeface="微軟正黑體" panose="020B0604030504040204" pitchFamily="34" charset="-120"/>
              </a:rPr>
              <a:t>長度</a:t>
            </a:r>
            <a:r>
              <a:rPr lang="en-US" altLang="zh-TW" sz="1600" dirty="0">
                <a:latin typeface="微軟正黑體" panose="020B0604030504040204" pitchFamily="34" charset="-120"/>
                <a:ea typeface="微軟正黑體" panose="020B0604030504040204" pitchFamily="34" charset="-120"/>
              </a:rPr>
              <a:t>26cm</a:t>
            </a:r>
          </a:p>
          <a:p>
            <a:pPr marL="0" indent="0">
              <a:lnSpc>
                <a:spcPts val="2500"/>
              </a:lnSpc>
              <a:buNone/>
            </a:pPr>
            <a:r>
              <a:rPr lang="zh-TW" altLang="en-US" sz="1600" dirty="0">
                <a:latin typeface="微軟正黑體" panose="020B0604030504040204" pitchFamily="34" charset="-120"/>
                <a:ea typeface="微軟正黑體" panose="020B0604030504040204" pitchFamily="34" charset="-120"/>
              </a:rPr>
              <a:t>數量：</a:t>
            </a:r>
            <a:r>
              <a:rPr lang="en-US" altLang="zh-TW" sz="1600" dirty="0">
                <a:latin typeface="微軟正黑體" panose="020B0604030504040204" pitchFamily="34" charset="-120"/>
                <a:ea typeface="微軟正黑體" panose="020B0604030504040204" pitchFamily="34" charset="-120"/>
              </a:rPr>
              <a:t>1010</a:t>
            </a:r>
            <a:r>
              <a:rPr lang="zh-TW" altLang="en-US" sz="1600" dirty="0">
                <a:latin typeface="微軟正黑體" panose="020B0604030504040204" pitchFamily="34" charset="-120"/>
                <a:ea typeface="微軟正黑體" panose="020B0604030504040204" pitchFamily="34" charset="-120"/>
              </a:rPr>
              <a:t>份</a:t>
            </a:r>
            <a:r>
              <a:rPr lang="en-US" altLang="zh-TW" sz="1600" dirty="0"/>
              <a:t>(</a:t>
            </a:r>
            <a:r>
              <a:rPr lang="zh-TW" altLang="en-US" sz="1600" dirty="0"/>
              <a:t>數量有限，送完為止。</a:t>
            </a:r>
            <a:r>
              <a:rPr lang="en-US" altLang="zh-TW" sz="1600" dirty="0"/>
              <a:t>)</a:t>
            </a:r>
            <a:endParaRPr lang="zh-TW" altLang="en-US" sz="1600" dirty="0">
              <a:latin typeface="微軟正黑體" panose="020B0604030504040204" pitchFamily="34" charset="-120"/>
              <a:ea typeface="微軟正黑體" panose="020B0604030504040204" pitchFamily="34" charset="-120"/>
            </a:endParaRPr>
          </a:p>
          <a:p>
            <a:pPr marL="0" indent="0">
              <a:buNone/>
            </a:pPr>
            <a:endParaRPr lang="zh-TW" altLang="en-US" dirty="0"/>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23096" y="3191839"/>
            <a:ext cx="2905288" cy="3126476"/>
          </a:xfrm>
          <a:prstGeom prst="rect">
            <a:avLst/>
          </a:prstGeom>
        </p:spPr>
      </p:pic>
      <p:sp>
        <p:nvSpPr>
          <p:cNvPr id="7" name="文字方塊 6">
            <a:extLst>
              <a:ext uri="{FF2B5EF4-FFF2-40B4-BE49-F238E27FC236}">
                <a16:creationId xmlns="" xmlns:a16="http://schemas.microsoft.com/office/drawing/2014/main" id="{6CA626F6-F72A-43A8-BC8D-94E5F64A6D01}"/>
              </a:ext>
            </a:extLst>
          </p:cNvPr>
          <p:cNvSpPr txBox="1"/>
          <p:nvPr/>
        </p:nvSpPr>
        <p:spPr>
          <a:xfrm>
            <a:off x="5940152" y="6179815"/>
            <a:ext cx="1274708" cy="276999"/>
          </a:xfrm>
          <a:prstGeom prst="rect">
            <a:avLst/>
          </a:prstGeom>
          <a:noFill/>
        </p:spPr>
        <p:txBody>
          <a:bodyPr wrap="none" rtlCol="0">
            <a:spAutoFit/>
          </a:bodyPr>
          <a:lstStyle>
            <a:defPPr>
              <a:defRPr lang="zh-TW"/>
            </a:defPPr>
            <a:lvl1pPr>
              <a:defRPr>
                <a:latin typeface="+mj-ea"/>
                <a:ea typeface="+mj-ea"/>
              </a:defRPr>
            </a:lvl1pPr>
          </a:lstStyle>
          <a:p>
            <a:r>
              <a:rPr lang="zh-TW" altLang="en-US" sz="1200" dirty="0"/>
              <a:t>吸管</a:t>
            </a:r>
            <a:r>
              <a:rPr lang="en-US" altLang="zh-TW" sz="1200" dirty="0" err="1"/>
              <a:t>Opp</a:t>
            </a:r>
            <a:r>
              <a:rPr lang="zh-TW" altLang="en-US" sz="1200" dirty="0"/>
              <a:t>袋包裝</a:t>
            </a:r>
          </a:p>
        </p:txBody>
      </p:sp>
      <p:sp>
        <p:nvSpPr>
          <p:cNvPr id="8" name="文字方塊 7">
            <a:extLst>
              <a:ext uri="{FF2B5EF4-FFF2-40B4-BE49-F238E27FC236}">
                <a16:creationId xmlns="" xmlns:a16="http://schemas.microsoft.com/office/drawing/2014/main" id="{24CF0C73-79D1-4412-ACB1-A6CC1865B409}"/>
              </a:ext>
            </a:extLst>
          </p:cNvPr>
          <p:cNvSpPr txBox="1"/>
          <p:nvPr/>
        </p:nvSpPr>
        <p:spPr>
          <a:xfrm>
            <a:off x="899592" y="1723423"/>
            <a:ext cx="7344816" cy="1631216"/>
          </a:xfrm>
          <a:prstGeom prst="rect">
            <a:avLst/>
          </a:prstGeom>
          <a:noFill/>
        </p:spPr>
        <p:txBody>
          <a:bodyPr wrap="square" rtlCol="0">
            <a:spAutoFit/>
          </a:bodyPr>
          <a:lstStyle/>
          <a:p>
            <a:pPr>
              <a:lnSpc>
                <a:spcPts val="2400"/>
              </a:lnSpc>
            </a:pPr>
            <a:r>
              <a:rPr lang="zh-TW" altLang="en-US" sz="1400" dirty="0">
                <a:latin typeface="微軟正黑體" panose="020B0604030504040204" pitchFamily="34" charset="-120"/>
                <a:ea typeface="微軟正黑體" panose="020B0604030504040204" pitchFamily="34" charset="-120"/>
              </a:rPr>
              <a:t>隨著限塑範圍再度擴大和環保意識抬頭，許多人也開始避免使用一次性的塑膠用品，近年來環保吸管是現代民眾生活上不可或缺的產品之一，因此我們藉由此次活動呼籲民眾愛護地球，支持環保。</a:t>
            </a:r>
            <a:endParaRPr lang="en-US" altLang="zh-TW" sz="1400" dirty="0">
              <a:latin typeface="微軟正黑體" panose="020B0604030504040204" pitchFamily="34" charset="-120"/>
              <a:ea typeface="微軟正黑體" panose="020B0604030504040204" pitchFamily="34" charset="-120"/>
            </a:endParaRPr>
          </a:p>
          <a:p>
            <a:pPr>
              <a:lnSpc>
                <a:spcPts val="2400"/>
              </a:lnSpc>
            </a:pPr>
            <a:r>
              <a:rPr lang="zh-TW" altLang="en-US" sz="1400" dirty="0">
                <a:latin typeface="微軟正黑體" panose="020B0604030504040204" pitchFamily="34" charset="-120"/>
                <a:ea typeface="微軟正黑體" panose="020B0604030504040204" pitchFamily="34" charset="-120"/>
              </a:rPr>
              <a:t>凡是參與國慶升旗典禮之</a:t>
            </a:r>
            <a:r>
              <a:rPr lang="zh-TW" altLang="en-US" sz="1400" dirty="0" smtClean="0">
                <a:latin typeface="微軟正黑體" panose="020B0604030504040204" pitchFamily="34" charset="-120"/>
                <a:ea typeface="微軟正黑體" panose="020B0604030504040204" pitchFamily="34" charset="-120"/>
              </a:rPr>
              <a:t>民眾，身上穿著國旗元素服裝或攜帶國旗元素配件，可於上午</a:t>
            </a:r>
            <a:r>
              <a:rPr lang="en-US" altLang="zh-TW" sz="1400" dirty="0" smtClean="0">
                <a:latin typeface="微軟正黑體" panose="020B0604030504040204" pitchFamily="34" charset="-120"/>
                <a:ea typeface="微軟正黑體" panose="020B0604030504040204" pitchFamily="34" charset="-120"/>
              </a:rPr>
              <a:t>7</a:t>
            </a:r>
            <a:r>
              <a:rPr lang="zh-TW" altLang="en-US" sz="1400" dirty="0" smtClean="0">
                <a:latin typeface="微軟正黑體" panose="020B0604030504040204" pitchFamily="34" charset="-120"/>
                <a:ea typeface="微軟正黑體" panose="020B0604030504040204" pitchFamily="34" charset="-120"/>
              </a:rPr>
              <a:t>時</a:t>
            </a:r>
            <a:r>
              <a:rPr lang="en-US" altLang="zh-TW" sz="1400" dirty="0" smtClean="0">
                <a:latin typeface="微軟正黑體" panose="020B0604030504040204" pitchFamily="34" charset="-120"/>
                <a:ea typeface="微軟正黑體" panose="020B0604030504040204" pitchFamily="34" charset="-120"/>
              </a:rPr>
              <a:t>30</a:t>
            </a:r>
            <a:r>
              <a:rPr lang="zh-TW" altLang="en-US" sz="1400" dirty="0" smtClean="0">
                <a:latin typeface="微軟正黑體" panose="020B0604030504040204" pitchFamily="34" charset="-120"/>
                <a:ea typeface="微軟正黑體" panose="020B0604030504040204" pitchFamily="34" charset="-120"/>
              </a:rPr>
              <a:t>分開始在紀念品</a:t>
            </a:r>
            <a:r>
              <a:rPr lang="zh-TW" altLang="en-US" sz="1400" dirty="0">
                <a:latin typeface="微軟正黑體" panose="020B0604030504040204" pitchFamily="34" charset="-120"/>
                <a:ea typeface="微軟正黑體" panose="020B0604030504040204" pitchFamily="34" charset="-120"/>
              </a:rPr>
              <a:t>發放</a:t>
            </a:r>
            <a:r>
              <a:rPr lang="zh-TW" altLang="en-US" sz="1400" dirty="0" smtClean="0">
                <a:latin typeface="微軟正黑體" panose="020B0604030504040204" pitchFamily="34" charset="-120"/>
                <a:ea typeface="微軟正黑體" panose="020B0604030504040204" pitchFamily="34" charset="-120"/>
              </a:rPr>
              <a:t>處</a:t>
            </a:r>
            <a:r>
              <a:rPr lang="zh-TW" altLang="en-US" sz="1400" dirty="0">
                <a:latin typeface="微軟正黑體" panose="020B0604030504040204" pitchFamily="34" charset="-120"/>
                <a:ea typeface="微軟正黑體" panose="020B0604030504040204" pitchFamily="34" charset="-120"/>
              </a:rPr>
              <a:t>領取</a:t>
            </a:r>
            <a:r>
              <a:rPr lang="zh-TW" altLang="en-US" sz="1400" dirty="0" smtClean="0">
                <a:latin typeface="微軟正黑體" panose="020B0604030504040204" pitchFamily="34" charset="-120"/>
                <a:ea typeface="微軟正黑體" panose="020B0604030504040204" pitchFamily="34" charset="-120"/>
              </a:rPr>
              <a:t>一</a:t>
            </a:r>
            <a:r>
              <a:rPr lang="zh-TW" altLang="en-US" sz="1400" dirty="0">
                <a:latin typeface="微軟正黑體" panose="020B0604030504040204" pitchFamily="34" charset="-120"/>
                <a:ea typeface="微軟正黑體" panose="020B0604030504040204" pitchFamily="34" charset="-120"/>
              </a:rPr>
              <a:t>支不鏽鋼吸管，替地球盡一分心力。</a:t>
            </a:r>
          </a:p>
        </p:txBody>
      </p:sp>
      <p:pic>
        <p:nvPicPr>
          <p:cNvPr id="5" name="圖片 4">
            <a:extLst>
              <a:ext uri="{FF2B5EF4-FFF2-40B4-BE49-F238E27FC236}">
                <a16:creationId xmlns="" xmlns:a16="http://schemas.microsoft.com/office/drawing/2014/main" id="{3AB71178-3C5C-4918-B7D4-BABCCCFAA5A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42360" y="4742178"/>
            <a:ext cx="1872208" cy="1760012"/>
          </a:xfrm>
          <a:prstGeom prst="rect">
            <a:avLst/>
          </a:prstGeom>
        </p:spPr>
      </p:pic>
    </p:spTree>
    <p:extLst>
      <p:ext uri="{BB962C8B-B14F-4D97-AF65-F5344CB8AC3E}">
        <p14:creationId xmlns:p14="http://schemas.microsoft.com/office/powerpoint/2010/main" val="4243172865"/>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古典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a:tailEnd/>
        </a:ln>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spcBef>
            <a:spcPct val="0"/>
          </a:spcBef>
          <a:spcAft>
            <a:spcPct val="0"/>
          </a:spcAft>
          <a:buClrTx/>
          <a:buSzTx/>
          <a:buFontTx/>
          <a:buNone/>
          <a:tabLst/>
          <a:defRPr kumimoji="1" sz="2400" b="1" i="0" u="none" strike="noStrike" cap="none" normalizeH="0" baseline="0" dirty="0" smtClean="0">
            <a:ln>
              <a:noFill/>
            </a:ln>
            <a:solidFill>
              <a:schemeClr val="bg1"/>
            </a:solidFill>
            <a:effectLst/>
            <a:latin typeface="微軟正黑體" pitchFamily="34" charset="-120"/>
            <a:ea typeface="微軟正黑體" pitchFamily="34" charset="-120"/>
            <a:cs typeface="新細明體" pitchFamily="18" charset="-120"/>
          </a:defRPr>
        </a:defPPr>
      </a:lstStyle>
      <a:style>
        <a:lnRef idx="1">
          <a:schemeClr val="accent2"/>
        </a:lnRef>
        <a:fillRef idx="3">
          <a:schemeClr val="accent2"/>
        </a:fillRef>
        <a:effectRef idx="2">
          <a:schemeClr val="accent2"/>
        </a:effectRef>
        <a:fontRef idx="minor">
          <a:schemeClr val="lt1"/>
        </a:fontRef>
      </a:style>
    </a:spDef>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4576</TotalTime>
  <Words>316</Words>
  <Application>Microsoft Office PowerPoint</Application>
  <PresentationFormat>如螢幕大小 (4:3)</PresentationFormat>
  <Paragraphs>43</Paragraphs>
  <Slides>6</Slides>
  <Notes>0</Notes>
  <HiddenSlides>0</HiddenSlides>
  <MMClips>0</MMClips>
  <ScaleCrop>false</ScaleCrop>
  <HeadingPairs>
    <vt:vector size="4" baseType="variant">
      <vt:variant>
        <vt:lpstr>佈景主題</vt:lpstr>
      </vt:variant>
      <vt:variant>
        <vt:i4>1</vt:i4>
      </vt:variant>
      <vt:variant>
        <vt:lpstr>投影片標題</vt:lpstr>
      </vt:variant>
      <vt:variant>
        <vt:i4>6</vt:i4>
      </vt:variant>
    </vt:vector>
  </HeadingPairs>
  <TitlesOfParts>
    <vt:vector size="7" baseType="lpstr">
      <vt:lpstr>Office 佈景主題</vt:lpstr>
      <vt:lpstr>PowerPoint 簡報</vt:lpstr>
      <vt:lpstr>國慶升旗典禮場地配置圖</vt:lpstr>
      <vt:lpstr>國慶升旗典禮-活動流程</vt:lpstr>
      <vt:lpstr>PowerPoint 簡報</vt:lpstr>
      <vt:lpstr>PowerPoint 簡報</vt:lpstr>
      <vt:lpstr>紀念品-國旗桿環保吸管</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高巧怡</dc:creator>
  <cp:lastModifiedBy>Administrator</cp:lastModifiedBy>
  <cp:revision>252</cp:revision>
  <cp:lastPrinted>2018-09-26T01:14:50Z</cp:lastPrinted>
  <dcterms:created xsi:type="dcterms:W3CDTF">2017-10-02T03:23:20Z</dcterms:created>
  <dcterms:modified xsi:type="dcterms:W3CDTF">2018-09-26T08:33:02Z</dcterms:modified>
</cp:coreProperties>
</file>