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7" r:id="rId16"/>
    <p:sldId id="299" r:id="rId17"/>
    <p:sldId id="300" r:id="rId18"/>
    <p:sldId id="305" r:id="rId19"/>
    <p:sldId id="306" r:id="rId20"/>
    <p:sldId id="270" r:id="rId21"/>
    <p:sldId id="271" r:id="rId22"/>
    <p:sldId id="272" r:id="rId23"/>
    <p:sldId id="273" r:id="rId24"/>
    <p:sldId id="301" r:id="rId25"/>
    <p:sldId id="274" r:id="rId26"/>
    <p:sldId id="275" r:id="rId27"/>
    <p:sldId id="276" r:id="rId28"/>
    <p:sldId id="277" r:id="rId29"/>
    <p:sldId id="307" r:id="rId30"/>
    <p:sldId id="309" r:id="rId31"/>
    <p:sldId id="278" r:id="rId32"/>
    <p:sldId id="279" r:id="rId33"/>
    <p:sldId id="280" r:id="rId34"/>
    <p:sldId id="30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304" r:id="rId49"/>
  </p:sldIdLst>
  <p:sldSz cx="9144000" cy="5143500" type="screen16x9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83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99059" rIns="99059" bIns="9905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7f118155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7f118155e_0_1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7f118155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7f118155e_0_1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7f118155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7f118155e_0_2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7f118155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7f118155e_0_2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7f118155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7f118155e_0_3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7f118155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7f118155e_0_3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7f118155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7f118155e_0_4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7f118155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7f118155e_0_5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7f118155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7f118155e_0_5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7f118155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7f118155e_0_5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ca2a361b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ca2a361b7_0_21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7f118155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7f118155e_0_6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7f118155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7f118155e_0_7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7f118155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7f118155e_0_7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7f11815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7f118155e_0_8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7f118155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7f118155e_0_9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d7f118155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d7f118155e_0_6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7f118155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7f118155e_0_9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13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7f118155e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7f118155e_0_11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7f118155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7f118155e_0_11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7f118155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7f118155e_0_11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ca2a361b7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ca2a361b7_0_21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7f118155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d7f118155e_0_14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7f118155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7f118155e_0_9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7f118155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7f118155e_0_12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7f118155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d7f118155e_0_15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7f118155e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7f118155e_0_15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7f118155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7f118155e_0_16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7f118155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7f118155e_0_15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d7f118155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d7f118155e_0_16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7f118155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d7f118155e_0_12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7f118155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d7f118155e_0_13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7f118155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7f118155e_0_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ca2a361b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ca2a361b7_0_20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ca2a361b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ca2a361b7_0_1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ca2a361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ca2a361b7_0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7f118155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7f118155e_0_3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7f118155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7f118155e_0_1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6875" y="2797200"/>
            <a:ext cx="9150900" cy="2346300"/>
          </a:xfrm>
          <a:prstGeom prst="rect">
            <a:avLst/>
          </a:prstGeom>
          <a:solidFill>
            <a:srgbClr val="ACEDFF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875" y="0"/>
            <a:ext cx="9150900" cy="2797200"/>
          </a:xfrm>
          <a:prstGeom prst="rect">
            <a:avLst/>
          </a:prstGeom>
          <a:solidFill>
            <a:srgbClr val="D2FF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3450" y="1152475"/>
            <a:ext cx="9150900" cy="3990900"/>
          </a:xfrm>
          <a:prstGeom prst="rect">
            <a:avLst/>
          </a:prstGeom>
          <a:solidFill>
            <a:srgbClr val="D2FFB4">
              <a:alpha val="31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-6875" y="0"/>
            <a:ext cx="9150900" cy="1152600"/>
          </a:xfrm>
          <a:prstGeom prst="rect">
            <a:avLst/>
          </a:prstGeom>
          <a:solidFill>
            <a:srgbClr val="D2FF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175550"/>
            <a:ext cx="85206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&#33258;&#35330;&#24115;&#34399;@apps.ntpc.edu.tw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lnW1PSHhzI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youtube.com/watch?v=yw-YhXT1CM8&amp;list=PLU-8o76TOvQVb5MiYPRhozfxc1C21cBWs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線上教學 快速上手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tiebob</a:t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 rot="-1624447">
            <a:off x="7178512" y="4399108"/>
            <a:ext cx="2008381" cy="40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CCCCCC"/>
                </a:solidFill>
              </a:rPr>
              <a:t>for: 樹小 online starter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15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35" y="208006"/>
            <a:ext cx="783906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82971F0E-4205-44BB-8862-0EC628630277}"/>
              </a:ext>
            </a:extLst>
          </p:cNvPr>
          <p:cNvSpPr/>
          <p:nvPr/>
        </p:nvSpPr>
        <p:spPr>
          <a:xfrm>
            <a:off x="1361303" y="1729459"/>
            <a:ext cx="226540" cy="3317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笑臉 3">
            <a:extLst>
              <a:ext uri="{FF2B5EF4-FFF2-40B4-BE49-F238E27FC236}">
                <a16:creationId xmlns:a16="http://schemas.microsoft.com/office/drawing/2014/main" id="{DD086F42-C478-4ED3-BE46-F20ABBA208B0}"/>
              </a:ext>
            </a:extLst>
          </p:cNvPr>
          <p:cNvSpPr/>
          <p:nvPr/>
        </p:nvSpPr>
        <p:spPr>
          <a:xfrm>
            <a:off x="7611763" y="1050325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CA0CC454-9C85-44C8-A85F-754B432137F7}"/>
              </a:ext>
            </a:extLst>
          </p:cNvPr>
          <p:cNvSpPr/>
          <p:nvPr/>
        </p:nvSpPr>
        <p:spPr>
          <a:xfrm>
            <a:off x="5826212" y="1579905"/>
            <a:ext cx="345988" cy="29910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笑臉 5">
            <a:extLst>
              <a:ext uri="{FF2B5EF4-FFF2-40B4-BE49-F238E27FC236}">
                <a16:creationId xmlns:a16="http://schemas.microsoft.com/office/drawing/2014/main" id="{04955090-6910-4E54-BF2E-1682AE8B438A}"/>
              </a:ext>
            </a:extLst>
          </p:cNvPr>
          <p:cNvSpPr/>
          <p:nvPr/>
        </p:nvSpPr>
        <p:spPr>
          <a:xfrm>
            <a:off x="352168" y="4059196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4C655CF-85ED-4C9F-8336-C7BCE51744A5}"/>
              </a:ext>
            </a:extLst>
          </p:cNvPr>
          <p:cNvSpPr/>
          <p:nvPr/>
        </p:nvSpPr>
        <p:spPr>
          <a:xfrm>
            <a:off x="2926493" y="1729458"/>
            <a:ext cx="2257166" cy="3317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67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笑臉 2">
            <a:extLst>
              <a:ext uri="{FF2B5EF4-FFF2-40B4-BE49-F238E27FC236}">
                <a16:creationId xmlns:a16="http://schemas.microsoft.com/office/drawing/2014/main" id="{B79258DB-70DB-4856-83C3-965AADF2D36A}"/>
              </a:ext>
            </a:extLst>
          </p:cNvPr>
          <p:cNvSpPr/>
          <p:nvPr/>
        </p:nvSpPr>
        <p:spPr>
          <a:xfrm>
            <a:off x="8458200" y="240957"/>
            <a:ext cx="251254" cy="25591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06" y="158578"/>
            <a:ext cx="7453183" cy="3801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C3B2752-E182-4446-B6D7-F9A3531DEADB}"/>
              </a:ext>
            </a:extLst>
          </p:cNvPr>
          <p:cNvSpPr txBox="1"/>
          <p:nvPr/>
        </p:nvSpPr>
        <p:spPr>
          <a:xfrm>
            <a:off x="435196" y="4097686"/>
            <a:ext cx="795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</a:rPr>
              <a:t>課程名稱：</a:t>
            </a:r>
            <a:r>
              <a:rPr lang="en-US" altLang="zh-TW" sz="1800" b="1" dirty="0">
                <a:solidFill>
                  <a:srgbClr val="FF0000"/>
                </a:solidFill>
              </a:rPr>
              <a:t>ex.</a:t>
            </a:r>
            <a:r>
              <a:rPr lang="zh-TW" altLang="en-US" sz="1800" b="1" dirty="0">
                <a:solidFill>
                  <a:srgbClr val="FF0000"/>
                </a:solidFill>
              </a:rPr>
              <a:t>樹林國小六年</a:t>
            </a:r>
            <a:r>
              <a:rPr lang="en-US" altLang="zh-TW" sz="1800" b="1" dirty="0">
                <a:solidFill>
                  <a:srgbClr val="FF0000"/>
                </a:solidFill>
              </a:rPr>
              <a:t>9</a:t>
            </a:r>
            <a:r>
              <a:rPr lang="zh-TW" altLang="en-US" sz="1800" b="1" dirty="0">
                <a:solidFill>
                  <a:srgbClr val="FF0000"/>
                </a:solidFill>
              </a:rPr>
              <a:t>班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B5305AB-3196-4641-B7A9-016D829DC7E0}"/>
              </a:ext>
            </a:extLst>
          </p:cNvPr>
          <p:cNvSpPr txBox="1"/>
          <p:nvPr/>
        </p:nvSpPr>
        <p:spPr>
          <a:xfrm>
            <a:off x="2372313" y="1326997"/>
            <a:ext cx="173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樹林國小六年</a:t>
            </a:r>
            <a:r>
              <a:rPr lang="en-US" altLang="zh-TW" sz="1200" b="1" dirty="0">
                <a:solidFill>
                  <a:srgbClr val="FF0000"/>
                </a:solidFill>
              </a:rPr>
              <a:t>9</a:t>
            </a:r>
            <a:r>
              <a:rPr lang="zh-TW" altLang="en-US" sz="1200" b="1" dirty="0">
                <a:solidFill>
                  <a:srgbClr val="FF0000"/>
                </a:solidFill>
              </a:rPr>
              <a:t>班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星形: 八角 4">
            <a:extLst>
              <a:ext uri="{FF2B5EF4-FFF2-40B4-BE49-F238E27FC236}">
                <a16:creationId xmlns:a16="http://schemas.microsoft.com/office/drawing/2014/main" id="{B7510344-3D19-4FE7-9556-9219B9CD5186}"/>
              </a:ext>
            </a:extLst>
          </p:cNvPr>
          <p:cNvSpPr/>
          <p:nvPr/>
        </p:nvSpPr>
        <p:spPr>
          <a:xfrm>
            <a:off x="1901156" y="633492"/>
            <a:ext cx="616450" cy="549667"/>
          </a:xfrm>
          <a:prstGeom prst="star8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</a:t>
            </a:r>
            <a:endParaRPr lang="zh-TW" altLang="en-US" sz="1800" dirty="0"/>
          </a:p>
        </p:txBody>
      </p:sp>
      <p:sp>
        <p:nvSpPr>
          <p:cNvPr id="6" name="笑臉 5">
            <a:extLst>
              <a:ext uri="{FF2B5EF4-FFF2-40B4-BE49-F238E27FC236}">
                <a16:creationId xmlns:a16="http://schemas.microsoft.com/office/drawing/2014/main" id="{1978E4D0-86ED-4646-820C-B338688A56BD}"/>
              </a:ext>
            </a:extLst>
          </p:cNvPr>
          <p:cNvSpPr/>
          <p:nvPr/>
        </p:nvSpPr>
        <p:spPr>
          <a:xfrm>
            <a:off x="7216347" y="240957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58C44F-4291-45D5-B39A-3B968A315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725"/>
            <a:ext cx="9144000" cy="434404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940790F-8915-4D65-8EA9-C6021E04C83B}"/>
              </a:ext>
            </a:extLst>
          </p:cNvPr>
          <p:cNvSpPr txBox="1"/>
          <p:nvPr/>
        </p:nvSpPr>
        <p:spPr>
          <a:xfrm>
            <a:off x="3811297" y="4390744"/>
            <a:ext cx="219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課程建立完成</a:t>
            </a:r>
          </a:p>
        </p:txBody>
      </p:sp>
      <p:sp>
        <p:nvSpPr>
          <p:cNvPr id="8" name="星形: 八角 7">
            <a:extLst>
              <a:ext uri="{FF2B5EF4-FFF2-40B4-BE49-F238E27FC236}">
                <a16:creationId xmlns:a16="http://schemas.microsoft.com/office/drawing/2014/main" id="{CC596874-35CB-4B82-8B4A-0349CF8B8346}"/>
              </a:ext>
            </a:extLst>
          </p:cNvPr>
          <p:cNvSpPr/>
          <p:nvPr/>
        </p:nvSpPr>
        <p:spPr>
          <a:xfrm>
            <a:off x="766098" y="2513727"/>
            <a:ext cx="616450" cy="549667"/>
          </a:xfrm>
          <a:prstGeom prst="star8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8</a:t>
            </a:r>
            <a:endParaRPr lang="zh-TW" altLang="en-US" sz="1800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A9767D0-3989-4FAC-81A0-4D64454F0680}"/>
              </a:ext>
            </a:extLst>
          </p:cNvPr>
          <p:cNvSpPr/>
          <p:nvPr/>
        </p:nvSpPr>
        <p:spPr>
          <a:xfrm>
            <a:off x="1646502" y="3063394"/>
            <a:ext cx="570216" cy="1592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11EA09B-76C7-4E6E-A66A-673093436BBC}"/>
              </a:ext>
            </a:extLst>
          </p:cNvPr>
          <p:cNvSpPr txBox="1"/>
          <p:nvPr/>
        </p:nvSpPr>
        <p:spPr>
          <a:xfrm>
            <a:off x="2364909" y="2938796"/>
            <a:ext cx="203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</a:rPr>
              <a:t>點選產生連結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1AC04E8-89A7-4346-BEB0-25C6C667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742"/>
            <a:ext cx="9144000" cy="4076016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8C056C1E-4519-4545-BDD4-F3BFA0E34154}"/>
              </a:ext>
            </a:extLst>
          </p:cNvPr>
          <p:cNvSpPr/>
          <p:nvPr/>
        </p:nvSpPr>
        <p:spPr>
          <a:xfrm>
            <a:off x="3441843" y="3015674"/>
            <a:ext cx="724328" cy="282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1C29FE8-7767-49D0-9D1A-F680A2B3EC62}"/>
              </a:ext>
            </a:extLst>
          </p:cNvPr>
          <p:cNvSpPr txBox="1"/>
          <p:nvPr/>
        </p:nvSpPr>
        <p:spPr>
          <a:xfrm>
            <a:off x="4615227" y="2402473"/>
            <a:ext cx="333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</a:rPr>
              <a:t>讓學生看見，請開啟，並記得儲存</a:t>
            </a:r>
          </a:p>
        </p:txBody>
      </p:sp>
      <p:sp>
        <p:nvSpPr>
          <p:cNvPr id="6" name="星形: 八角 5">
            <a:extLst>
              <a:ext uri="{FF2B5EF4-FFF2-40B4-BE49-F238E27FC236}">
                <a16:creationId xmlns:a16="http://schemas.microsoft.com/office/drawing/2014/main" id="{2453C447-EAB8-4DD9-8666-C8428A2463E7}"/>
              </a:ext>
            </a:extLst>
          </p:cNvPr>
          <p:cNvSpPr/>
          <p:nvPr/>
        </p:nvSpPr>
        <p:spPr>
          <a:xfrm>
            <a:off x="3133618" y="2466193"/>
            <a:ext cx="616450" cy="549667"/>
          </a:xfrm>
          <a:prstGeom prst="star8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9</a:t>
            </a:r>
            <a:endParaRPr lang="zh-TW" altLang="en-US" sz="1800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C47987F-DB91-4A2D-9D27-17E623E963F3}"/>
              </a:ext>
            </a:extLst>
          </p:cNvPr>
          <p:cNvSpPr/>
          <p:nvPr/>
        </p:nvSpPr>
        <p:spPr>
          <a:xfrm>
            <a:off x="5169729" y="3015673"/>
            <a:ext cx="724328" cy="282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719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F046531-31CE-494C-AED9-7F2F38F8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868"/>
            <a:ext cx="9144000" cy="4421764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BEEDC71F-5769-4E62-88E7-E8F563061F6D}"/>
              </a:ext>
            </a:extLst>
          </p:cNvPr>
          <p:cNvSpPr/>
          <p:nvPr/>
        </p:nvSpPr>
        <p:spPr>
          <a:xfrm>
            <a:off x="1822066" y="2951893"/>
            <a:ext cx="421240" cy="1695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B509127-0CBF-466D-867B-6CFF21096F83}"/>
              </a:ext>
            </a:extLst>
          </p:cNvPr>
          <p:cNvSpPr/>
          <p:nvPr/>
        </p:nvSpPr>
        <p:spPr>
          <a:xfrm>
            <a:off x="1289314" y="3858518"/>
            <a:ext cx="743372" cy="2562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星形: 八角 5">
            <a:extLst>
              <a:ext uri="{FF2B5EF4-FFF2-40B4-BE49-F238E27FC236}">
                <a16:creationId xmlns:a16="http://schemas.microsoft.com/office/drawing/2014/main" id="{F8CD4D0A-B17A-4B6B-815C-F07ED97FA802}"/>
              </a:ext>
            </a:extLst>
          </p:cNvPr>
          <p:cNvSpPr/>
          <p:nvPr/>
        </p:nvSpPr>
        <p:spPr>
          <a:xfrm>
            <a:off x="497603" y="2571750"/>
            <a:ext cx="616450" cy="549667"/>
          </a:xfrm>
          <a:prstGeom prst="star8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10</a:t>
            </a:r>
            <a:endParaRPr lang="zh-TW" altLang="en-US" sz="1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FB0D9C0-4FE8-4237-8B38-72EBCDCCB8A9}"/>
              </a:ext>
            </a:extLst>
          </p:cNvPr>
          <p:cNvSpPr txBox="1"/>
          <p:nvPr/>
        </p:nvSpPr>
        <p:spPr>
          <a:xfrm>
            <a:off x="2361250" y="3858519"/>
            <a:ext cx="564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</a:rPr>
              <a:t>將</a:t>
            </a:r>
            <a:r>
              <a:rPr lang="zh-TW" altLang="en-US" sz="1800" b="1" dirty="0">
                <a:solidFill>
                  <a:srgbClr val="0070C0"/>
                </a:solidFill>
              </a:rPr>
              <a:t>課程代碼</a:t>
            </a:r>
            <a:r>
              <a:rPr lang="zh-TW" altLang="en-US" sz="1800" b="1" dirty="0">
                <a:solidFill>
                  <a:srgbClr val="FF0000"/>
                </a:solidFill>
              </a:rPr>
              <a:t>及</a:t>
            </a:r>
            <a:r>
              <a:rPr lang="zh-TW" altLang="en-US" sz="1800" b="1" dirty="0">
                <a:solidFill>
                  <a:srgbClr val="0070C0"/>
                </a:solidFill>
              </a:rPr>
              <a:t>複製</a:t>
            </a:r>
            <a:r>
              <a:rPr lang="en-US" altLang="zh-TW" sz="1800" b="1" dirty="0">
                <a:solidFill>
                  <a:srgbClr val="0070C0"/>
                </a:solidFill>
              </a:rPr>
              <a:t>Meet</a:t>
            </a:r>
            <a:r>
              <a:rPr lang="zh-TW" altLang="en-US" sz="1800" b="1" dirty="0">
                <a:solidFill>
                  <a:srgbClr val="0070C0"/>
                </a:solidFill>
              </a:rPr>
              <a:t>會議連結</a:t>
            </a:r>
            <a:r>
              <a:rPr lang="zh-TW" altLang="en-US" sz="1800" b="1" dirty="0">
                <a:solidFill>
                  <a:srgbClr val="FF0000"/>
                </a:solidFill>
              </a:rPr>
              <a:t>，填報於</a:t>
            </a:r>
            <a:r>
              <a:rPr lang="en-US" altLang="zh-TW" sz="1800" b="1" dirty="0">
                <a:solidFill>
                  <a:srgbClr val="0070C0"/>
                </a:solidFill>
              </a:rPr>
              <a:t>google</a:t>
            </a:r>
            <a:r>
              <a:rPr lang="zh-TW" altLang="en-US" sz="1800" b="1" dirty="0">
                <a:solidFill>
                  <a:srgbClr val="0070C0"/>
                </a:solidFill>
              </a:rPr>
              <a:t>表單</a:t>
            </a:r>
            <a:r>
              <a:rPr lang="zh-TW" altLang="en-US" sz="1800" b="1" dirty="0">
                <a:solidFill>
                  <a:srgbClr val="FF0000"/>
                </a:solidFill>
              </a:rPr>
              <a:t>中，由教務處彙整各班課程開設資料</a:t>
            </a:r>
          </a:p>
        </p:txBody>
      </p:sp>
    </p:spTree>
    <p:extLst>
      <p:ext uri="{BB962C8B-B14F-4D97-AF65-F5344CB8AC3E}">
        <p14:creationId xmlns:p14="http://schemas.microsoft.com/office/powerpoint/2010/main" val="307639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800E7F4-FB23-4A48-B9B0-8DF1AA0049FE}"/>
              </a:ext>
            </a:extLst>
          </p:cNvPr>
          <p:cNvSpPr txBox="1"/>
          <p:nvPr/>
        </p:nvSpPr>
        <p:spPr>
          <a:xfrm>
            <a:off x="361864" y="371147"/>
            <a:ext cx="84202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lang="en-US" altLang="zh-TW" sz="2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全校學生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統一使用校務行政系統中</a:t>
            </a:r>
            <a:endParaRPr lang="en-US" altLang="zh-TW" sz="2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自訂帳號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@apps.ntpc.edu.tw</a:t>
            </a:r>
          </a:p>
          <a:p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新生密碼預設民國生生年月日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-ex.1040101</a:t>
            </a:r>
          </a:p>
          <a:p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查詢學生帳號及還原密碼，在校務行政系統中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en-US" altLang="zh-TW" sz="2800" b="1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 sz="2800" b="1" dirty="0">
                <a:solidFill>
                  <a:srgbClr val="0070C0"/>
                </a:solidFill>
              </a:rPr>
              <a:t>學生帳號管理</a:t>
            </a:r>
            <a:r>
              <a:rPr lang="en-US" altLang="zh-TW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>
                <a:solidFill>
                  <a:srgbClr val="0070C0"/>
                </a:solidFill>
              </a:rPr>
              <a:t>模組，僅導師有編輯權限</a:t>
            </a:r>
          </a:p>
          <a:p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統一由導師於開學前建立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課程，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再依後續說明內容將學生加入導師所開設的課程中。</a:t>
            </a:r>
          </a:p>
        </p:txBody>
      </p:sp>
    </p:spTree>
    <p:extLst>
      <p:ext uri="{BB962C8B-B14F-4D97-AF65-F5344CB8AC3E}">
        <p14:creationId xmlns:p14="http://schemas.microsoft.com/office/powerpoint/2010/main" val="150969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7748C32-EA4B-4198-AA1A-2E72658F6A06}"/>
              </a:ext>
            </a:extLst>
          </p:cNvPr>
          <p:cNvSpPr txBox="1"/>
          <p:nvPr/>
        </p:nvSpPr>
        <p:spPr>
          <a:xfrm>
            <a:off x="361864" y="247259"/>
            <a:ext cx="84202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邀科任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各班科任老師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請主動提供電子信箱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自訂帳號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@apps.ntpc.edu.tw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給任課班級導師，由導師邀請加入該班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Ps.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科任老師之前若有將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中電子郵件通知關閉者，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請先打開通知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路徑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主選單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接收電子郵件通知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科任老師加入後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至課堂作業中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輸入主題名稱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(ex.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自然與生活科技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5087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9D0417-0F0A-4202-BEA3-ECB7E071FC68}"/>
              </a:ext>
            </a:extLst>
          </p:cNvPr>
          <p:cNvSpPr txBox="1"/>
          <p:nvPr/>
        </p:nvSpPr>
        <p:spPr>
          <a:xfrm>
            <a:off x="1282938" y="1764254"/>
            <a:ext cx="8420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接著繼續如何</a:t>
            </a:r>
            <a:r>
              <a:rPr lang="en-US" altLang="zh-TW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加學生</a:t>
            </a:r>
            <a:r>
              <a:rPr lang="en-US" altLang="zh-TW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endParaRPr lang="zh-TW" altLang="en-US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283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先求有  再求好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加學生</a:t>
            </a: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新北校務系統／學生帳號管理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857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55A213DC-915E-46C1-81AF-32567152A4F3}"/>
              </a:ext>
            </a:extLst>
          </p:cNvPr>
          <p:cNvSpPr/>
          <p:nvPr/>
        </p:nvSpPr>
        <p:spPr>
          <a:xfrm>
            <a:off x="2403389" y="566352"/>
            <a:ext cx="840260" cy="10709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E8E5CCB-104D-4DB5-8303-562F80EF6BC9}"/>
              </a:ext>
            </a:extLst>
          </p:cNvPr>
          <p:cNvSpPr txBox="1"/>
          <p:nvPr/>
        </p:nvSpPr>
        <p:spPr>
          <a:xfrm>
            <a:off x="4904509" y="3664793"/>
            <a:ext cx="363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學生帳號管理模組，僅導師有編輯權限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92" y="152399"/>
            <a:ext cx="8839201" cy="4391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6B929A27-B6C5-4370-82DA-9DB76F4A2993}"/>
              </a:ext>
            </a:extLst>
          </p:cNvPr>
          <p:cNvSpPr/>
          <p:nvPr/>
        </p:nvSpPr>
        <p:spPr>
          <a:xfrm>
            <a:off x="3241090" y="1673855"/>
            <a:ext cx="255872" cy="2870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84076B0-8FA6-48B0-9975-0F6FBA081D83}"/>
              </a:ext>
            </a:extLst>
          </p:cNvPr>
          <p:cNvSpPr/>
          <p:nvPr/>
        </p:nvSpPr>
        <p:spPr>
          <a:xfrm>
            <a:off x="4758911" y="1673855"/>
            <a:ext cx="255872" cy="2870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9074B9A-C4AD-4F67-AD1A-2CCEE7917600}"/>
              </a:ext>
            </a:extLst>
          </p:cNvPr>
          <p:cNvSpPr/>
          <p:nvPr/>
        </p:nvSpPr>
        <p:spPr>
          <a:xfrm>
            <a:off x="2749379" y="539431"/>
            <a:ext cx="395416" cy="12783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69B78ED-0C87-4153-9D4F-D0E3C366F449}"/>
              </a:ext>
            </a:extLst>
          </p:cNvPr>
          <p:cNvSpPr/>
          <p:nvPr/>
        </p:nvSpPr>
        <p:spPr>
          <a:xfrm>
            <a:off x="1871020" y="1673855"/>
            <a:ext cx="204915" cy="2870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CC7FB04-E528-43F5-AC76-6A5C95265688}"/>
              </a:ext>
            </a:extLst>
          </p:cNvPr>
          <p:cNvSpPr/>
          <p:nvPr/>
        </p:nvSpPr>
        <p:spPr>
          <a:xfrm>
            <a:off x="2666221" y="1673854"/>
            <a:ext cx="83158" cy="2870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8036" cy="42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3D4F191-265A-406B-96F0-0779C1B932C2}"/>
              </a:ext>
            </a:extLst>
          </p:cNvPr>
          <p:cNvSpPr txBox="1"/>
          <p:nvPr/>
        </p:nvSpPr>
        <p:spPr>
          <a:xfrm>
            <a:off x="200986" y="4536130"/>
            <a:ext cx="315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=</a:t>
            </a:r>
            <a:r>
              <a:rPr lang="en-US" altLang="zh-TW" sz="1800" dirty="0">
                <a:solidFill>
                  <a:srgbClr val="FF0000"/>
                </a:solidFill>
              </a:rPr>
              <a:t>F30</a:t>
            </a:r>
            <a:r>
              <a:rPr lang="en-US" altLang="zh-TW" sz="1800" dirty="0"/>
              <a:t>&amp;"@apps.ntpc.edu.tw"</a:t>
            </a:r>
            <a:endParaRPr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60F397-D4CE-4FEC-9932-4BE5A4147556}"/>
              </a:ext>
            </a:extLst>
          </p:cNvPr>
          <p:cNvSpPr txBox="1"/>
          <p:nvPr/>
        </p:nvSpPr>
        <p:spPr>
          <a:xfrm>
            <a:off x="3089719" y="4566907"/>
            <a:ext cx="2547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紅字</a:t>
            </a:r>
            <a:r>
              <a:rPr lang="zh-TW" altLang="en-US" dirty="0"/>
              <a:t>為自訂帳號相對應單元格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869F134-672B-4E67-98A0-D5030D9AAF62}"/>
              </a:ext>
            </a:extLst>
          </p:cNvPr>
          <p:cNvSpPr/>
          <p:nvPr/>
        </p:nvSpPr>
        <p:spPr>
          <a:xfrm>
            <a:off x="2981598" y="1587355"/>
            <a:ext cx="216242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E1DD12D-3691-4CC3-8D1D-E1AD21693E31}"/>
              </a:ext>
            </a:extLst>
          </p:cNvPr>
          <p:cNvSpPr/>
          <p:nvPr/>
        </p:nvSpPr>
        <p:spPr>
          <a:xfrm>
            <a:off x="2003355" y="1587356"/>
            <a:ext cx="216242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AFE447C-BBA6-4BF0-9E43-411C8E4A572A}"/>
              </a:ext>
            </a:extLst>
          </p:cNvPr>
          <p:cNvSpPr/>
          <p:nvPr/>
        </p:nvSpPr>
        <p:spPr>
          <a:xfrm>
            <a:off x="6373528" y="1587355"/>
            <a:ext cx="216242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967744F-0CEB-434C-A9B9-AD8637F9E837}"/>
              </a:ext>
            </a:extLst>
          </p:cNvPr>
          <p:cNvSpPr/>
          <p:nvPr/>
        </p:nvSpPr>
        <p:spPr>
          <a:xfrm>
            <a:off x="1069391" y="1587355"/>
            <a:ext cx="216242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59F2D2A-B7EB-426E-A275-263321FF534E}"/>
              </a:ext>
            </a:extLst>
          </p:cNvPr>
          <p:cNvSpPr/>
          <p:nvPr/>
        </p:nvSpPr>
        <p:spPr>
          <a:xfrm>
            <a:off x="1571883" y="1587355"/>
            <a:ext cx="100944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01E87A-3BF0-4E9B-A44C-27E223CAC6A7}"/>
              </a:ext>
            </a:extLst>
          </p:cNvPr>
          <p:cNvSpPr txBox="1"/>
          <p:nvPr/>
        </p:nvSpPr>
        <p:spPr>
          <a:xfrm>
            <a:off x="2297469" y="514248"/>
            <a:ext cx="6694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7030A0"/>
                </a:solidFill>
              </a:rPr>
              <a:t>&amp;</a:t>
            </a:r>
            <a:r>
              <a:rPr lang="zh-TW" altLang="en-US" b="1" dirty="0">
                <a:solidFill>
                  <a:srgbClr val="7030A0"/>
                </a:solidFill>
              </a:rPr>
              <a:t>符號</a:t>
            </a:r>
            <a:r>
              <a:rPr lang="zh-TW" altLang="en-US" dirty="0">
                <a:solidFill>
                  <a:srgbClr val="7030A0"/>
                </a:solidFill>
              </a:rPr>
              <a:t>，</a:t>
            </a:r>
            <a:r>
              <a:rPr lang="zh-TW" altLang="en-US" b="1" dirty="0">
                <a:solidFill>
                  <a:srgbClr val="7030A0"/>
                </a:solidFill>
              </a:rPr>
              <a:t>在資料編輯列中，先按住</a:t>
            </a:r>
            <a:r>
              <a:rPr lang="en-US" altLang="zh-TW" b="1" dirty="0">
                <a:solidFill>
                  <a:srgbClr val="7030A0"/>
                </a:solidFill>
              </a:rPr>
              <a:t>Alt(</a:t>
            </a:r>
            <a:r>
              <a:rPr lang="zh-TW" altLang="en-US" b="1" dirty="0">
                <a:solidFill>
                  <a:srgbClr val="7030A0"/>
                </a:solidFill>
              </a:rPr>
              <a:t>不要放掉</a:t>
            </a:r>
            <a:r>
              <a:rPr lang="en-US" altLang="zh-TW" b="1" dirty="0">
                <a:solidFill>
                  <a:srgbClr val="7030A0"/>
                </a:solidFill>
              </a:rPr>
              <a:t>)</a:t>
            </a:r>
            <a:r>
              <a:rPr lang="zh-TW" altLang="en-US" b="1" dirty="0">
                <a:solidFill>
                  <a:srgbClr val="7030A0"/>
                </a:solidFill>
              </a:rPr>
              <a:t>再打</a:t>
            </a:r>
            <a:r>
              <a:rPr lang="en-US" altLang="zh-TW" b="1" dirty="0">
                <a:solidFill>
                  <a:srgbClr val="7030A0"/>
                </a:solidFill>
              </a:rPr>
              <a:t>41421</a:t>
            </a:r>
            <a:r>
              <a:rPr lang="zh-TW" altLang="en-US" b="1" dirty="0">
                <a:solidFill>
                  <a:srgbClr val="7030A0"/>
                </a:solidFill>
              </a:rPr>
              <a:t>，再把</a:t>
            </a:r>
            <a:r>
              <a:rPr lang="en-US" altLang="zh-TW" b="1" dirty="0">
                <a:solidFill>
                  <a:srgbClr val="7030A0"/>
                </a:solidFill>
              </a:rPr>
              <a:t>Alt</a:t>
            </a:r>
            <a:r>
              <a:rPr lang="zh-TW" altLang="en-US" b="1" dirty="0">
                <a:solidFill>
                  <a:srgbClr val="7030A0"/>
                </a:solidFill>
              </a:rPr>
              <a:t>放掉</a:t>
            </a:r>
            <a:r>
              <a:rPr lang="en-US" altLang="zh-TW" b="1" dirty="0">
                <a:solidFill>
                  <a:srgbClr val="7030A0"/>
                </a:solidFill>
              </a:rPr>
              <a:t>,</a:t>
            </a:r>
            <a:r>
              <a:rPr lang="zh-TW" altLang="en-US" b="1" dirty="0">
                <a:solidFill>
                  <a:srgbClr val="7030A0"/>
                </a:solidFill>
              </a:rPr>
              <a:t>就出現了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1F40F8EB-D5E5-45D0-BF7B-03DB900BD004}"/>
              </a:ext>
            </a:extLst>
          </p:cNvPr>
          <p:cNvCxnSpPr/>
          <p:nvPr/>
        </p:nvCxnSpPr>
        <p:spPr>
          <a:xfrm flipH="1">
            <a:off x="2254216" y="797044"/>
            <a:ext cx="132026" cy="2542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8;p30">
            <a:extLst>
              <a:ext uri="{FF2B5EF4-FFF2-40B4-BE49-F238E27FC236}">
                <a16:creationId xmlns:a16="http://schemas.microsoft.com/office/drawing/2014/main" id="{B54A9A84-CE3D-4BE9-B8FB-E61412A9DF9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8858036" cy="42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8DFC07F6-02D4-4847-A492-8FDD712A785F}"/>
              </a:ext>
            </a:extLst>
          </p:cNvPr>
          <p:cNvSpPr/>
          <p:nvPr/>
        </p:nvSpPr>
        <p:spPr>
          <a:xfrm>
            <a:off x="7751852" y="1587357"/>
            <a:ext cx="231168" cy="2054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solidFill>
                  <a:schemeClr val="tx1"/>
                </a:solidFill>
              </a:rPr>
              <a:t>+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8F7C460-7E28-48F3-8F38-AE3C87B7E5FE}"/>
              </a:ext>
            </a:extLst>
          </p:cNvPr>
          <p:cNvCxnSpPr/>
          <p:nvPr/>
        </p:nvCxnSpPr>
        <p:spPr>
          <a:xfrm>
            <a:off x="7875142" y="1792840"/>
            <a:ext cx="0" cy="21472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星形: 八角 7">
            <a:extLst>
              <a:ext uri="{FF2B5EF4-FFF2-40B4-BE49-F238E27FC236}">
                <a16:creationId xmlns:a16="http://schemas.microsoft.com/office/drawing/2014/main" id="{5A961F43-9F9F-43F4-9A3E-0EB532FA539F}"/>
              </a:ext>
            </a:extLst>
          </p:cNvPr>
          <p:cNvSpPr/>
          <p:nvPr/>
        </p:nvSpPr>
        <p:spPr>
          <a:xfrm>
            <a:off x="6123399" y="3940139"/>
            <a:ext cx="616450" cy="549667"/>
          </a:xfrm>
          <a:prstGeom prst="star8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5-1</a:t>
            </a:r>
            <a:endParaRPr lang="zh-TW" altLang="en-US" sz="105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670888-6D06-44F9-8ABE-ED2805F4B449}"/>
              </a:ext>
            </a:extLst>
          </p:cNvPr>
          <p:cNvSpPr txBox="1"/>
          <p:nvPr/>
        </p:nvSpPr>
        <p:spPr>
          <a:xfrm>
            <a:off x="4387065" y="4489806"/>
            <a:ext cx="462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將滑鼠移置紅色圓圈處，待變成</a:t>
            </a:r>
            <a:r>
              <a:rPr lang="zh-TW" altLang="en-US" dirty="0">
                <a:solidFill>
                  <a:schemeClr val="tx1"/>
                </a:solidFill>
              </a:rPr>
              <a:t>黑色十字</a:t>
            </a:r>
            <a:r>
              <a:rPr lang="zh-TW" altLang="en-US" dirty="0">
                <a:solidFill>
                  <a:srgbClr val="FF0000"/>
                </a:solidFill>
              </a:rPr>
              <a:t>時，按住滑鼠左鍵下拉，即可完成</a:t>
            </a:r>
            <a:r>
              <a:rPr lang="en-US" altLang="zh-TW" dirty="0">
                <a:solidFill>
                  <a:srgbClr val="FF0000"/>
                </a:solidFill>
              </a:rPr>
              <a:t>mail</a:t>
            </a:r>
            <a:r>
              <a:rPr lang="zh-TW" altLang="en-US" dirty="0">
                <a:solidFill>
                  <a:srgbClr val="FF0000"/>
                </a:solidFill>
              </a:rPr>
              <a:t>格式設定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D1C78AE-43BD-4B23-BD29-BED2C02B9D22}"/>
              </a:ext>
            </a:extLst>
          </p:cNvPr>
          <p:cNvSpPr/>
          <p:nvPr/>
        </p:nvSpPr>
        <p:spPr>
          <a:xfrm>
            <a:off x="1992953" y="1587358"/>
            <a:ext cx="216242" cy="25583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A2DC172-56DC-4614-91F1-F3AC0182ACA2}"/>
              </a:ext>
            </a:extLst>
          </p:cNvPr>
          <p:cNvSpPr/>
          <p:nvPr/>
        </p:nvSpPr>
        <p:spPr>
          <a:xfrm>
            <a:off x="2969241" y="1587357"/>
            <a:ext cx="216242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D53EEE0-D234-4AD1-ADBA-1036C00C93CF}"/>
              </a:ext>
            </a:extLst>
          </p:cNvPr>
          <p:cNvSpPr/>
          <p:nvPr/>
        </p:nvSpPr>
        <p:spPr>
          <a:xfrm>
            <a:off x="6431624" y="1587322"/>
            <a:ext cx="216242" cy="2471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1AB08BF-AAF0-4F95-8E9D-9018F147C834}"/>
              </a:ext>
            </a:extLst>
          </p:cNvPr>
          <p:cNvSpPr/>
          <p:nvPr/>
        </p:nvSpPr>
        <p:spPr>
          <a:xfrm>
            <a:off x="1069391" y="1587355"/>
            <a:ext cx="216242" cy="25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0FD692B-E9CB-4861-9A6C-C8CFDA58E63D}"/>
              </a:ext>
            </a:extLst>
          </p:cNvPr>
          <p:cNvSpPr/>
          <p:nvPr/>
        </p:nvSpPr>
        <p:spPr>
          <a:xfrm>
            <a:off x="1586785" y="1587323"/>
            <a:ext cx="81377" cy="25583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36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09408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C9BE0F1F-3089-4957-B2EE-3CA902EB507D}"/>
              </a:ext>
            </a:extLst>
          </p:cNvPr>
          <p:cNvSpPr/>
          <p:nvPr/>
        </p:nvSpPr>
        <p:spPr>
          <a:xfrm>
            <a:off x="5634683" y="1631093"/>
            <a:ext cx="216242" cy="31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D9D6CA9-F4D3-4091-B782-D0A8FC374D22}"/>
              </a:ext>
            </a:extLst>
          </p:cNvPr>
          <p:cNvSpPr/>
          <p:nvPr/>
        </p:nvSpPr>
        <p:spPr>
          <a:xfrm>
            <a:off x="2677300" y="1598656"/>
            <a:ext cx="216242" cy="31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3AF92DF-BDAC-4D94-B4F0-105EF88F0168}"/>
              </a:ext>
            </a:extLst>
          </p:cNvPr>
          <p:cNvSpPr/>
          <p:nvPr/>
        </p:nvSpPr>
        <p:spPr>
          <a:xfrm>
            <a:off x="1773197" y="1631093"/>
            <a:ext cx="216242" cy="31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6D15AB1-2D4F-40D6-ADA1-44060352389E}"/>
              </a:ext>
            </a:extLst>
          </p:cNvPr>
          <p:cNvSpPr/>
          <p:nvPr/>
        </p:nvSpPr>
        <p:spPr>
          <a:xfrm>
            <a:off x="927850" y="1755888"/>
            <a:ext cx="204915" cy="2870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60877C1-1D5A-446C-AB06-4EE5A5B86548}"/>
              </a:ext>
            </a:extLst>
          </p:cNvPr>
          <p:cNvSpPr/>
          <p:nvPr/>
        </p:nvSpPr>
        <p:spPr>
          <a:xfrm>
            <a:off x="1402508" y="1755888"/>
            <a:ext cx="105015" cy="2870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3448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F08B85-55C1-4F35-BB74-1FF6818D3F33}"/>
              </a:ext>
            </a:extLst>
          </p:cNvPr>
          <p:cNvSpPr/>
          <p:nvPr/>
        </p:nvSpPr>
        <p:spPr>
          <a:xfrm>
            <a:off x="457117" y="819666"/>
            <a:ext cx="815545" cy="1935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3D04756-947B-4CC9-B66F-D35F8C3B5004}"/>
              </a:ext>
            </a:extLst>
          </p:cNvPr>
          <p:cNvSpPr/>
          <p:nvPr/>
        </p:nvSpPr>
        <p:spPr>
          <a:xfrm>
            <a:off x="2823519" y="1725829"/>
            <a:ext cx="352168" cy="15239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6" name="笑臉 5">
            <a:extLst>
              <a:ext uri="{FF2B5EF4-FFF2-40B4-BE49-F238E27FC236}">
                <a16:creationId xmlns:a16="http://schemas.microsoft.com/office/drawing/2014/main" id="{F322C033-D609-4944-8620-5BDF4FEA1EF8}"/>
              </a:ext>
            </a:extLst>
          </p:cNvPr>
          <p:cNvSpPr/>
          <p:nvPr/>
        </p:nvSpPr>
        <p:spPr>
          <a:xfrm>
            <a:off x="8353169" y="819666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笑臉 7">
            <a:extLst>
              <a:ext uri="{FF2B5EF4-FFF2-40B4-BE49-F238E27FC236}">
                <a16:creationId xmlns:a16="http://schemas.microsoft.com/office/drawing/2014/main" id="{E3578BB8-06B8-47BC-9332-8094954B3237}"/>
              </a:ext>
            </a:extLst>
          </p:cNvPr>
          <p:cNvSpPr/>
          <p:nvPr/>
        </p:nvSpPr>
        <p:spPr>
          <a:xfrm>
            <a:off x="2785503" y="1725829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391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48E458DC-9017-4EE1-A408-A24701ABB7D9}"/>
              </a:ext>
            </a:extLst>
          </p:cNvPr>
          <p:cNvSpPr/>
          <p:nvPr/>
        </p:nvSpPr>
        <p:spPr>
          <a:xfrm>
            <a:off x="2827637" y="1182131"/>
            <a:ext cx="119449" cy="1338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E7669848-F394-4A27-802E-2E5342CBA65D}"/>
              </a:ext>
            </a:extLst>
          </p:cNvPr>
          <p:cNvSpPr/>
          <p:nvPr/>
        </p:nvSpPr>
        <p:spPr>
          <a:xfrm>
            <a:off x="469557" y="251255"/>
            <a:ext cx="815545" cy="19358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3269F507-7D6D-4ACC-9F8C-2D13729DB451}"/>
              </a:ext>
            </a:extLst>
          </p:cNvPr>
          <p:cNvSpPr/>
          <p:nvPr/>
        </p:nvSpPr>
        <p:spPr>
          <a:xfrm>
            <a:off x="8625018" y="243017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391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55834D19-C065-456B-90DC-76487F5C90B7}"/>
              </a:ext>
            </a:extLst>
          </p:cNvPr>
          <p:cNvSpPr/>
          <p:nvPr/>
        </p:nvSpPr>
        <p:spPr>
          <a:xfrm>
            <a:off x="469557" y="251255"/>
            <a:ext cx="815545" cy="19358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73B4C65-E51C-4717-A96C-85B8C96C8B1D}"/>
              </a:ext>
            </a:extLst>
          </p:cNvPr>
          <p:cNvSpPr/>
          <p:nvPr/>
        </p:nvSpPr>
        <p:spPr>
          <a:xfrm>
            <a:off x="2864708" y="1200667"/>
            <a:ext cx="224481" cy="11532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>
                  <a:lumMod val="60000"/>
                  <a:lumOff val="4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1C1FA415-D6E7-4758-99D6-F926E16EABF3}"/>
              </a:ext>
            </a:extLst>
          </p:cNvPr>
          <p:cNvSpPr/>
          <p:nvPr/>
        </p:nvSpPr>
        <p:spPr>
          <a:xfrm>
            <a:off x="8674443" y="243017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CC55AA0-C9CC-4B4E-930C-EF87994F3139}"/>
              </a:ext>
            </a:extLst>
          </p:cNvPr>
          <p:cNvSpPr txBox="1"/>
          <p:nvPr/>
        </p:nvSpPr>
        <p:spPr>
          <a:xfrm>
            <a:off x="464533" y="176035"/>
            <a:ext cx="364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加入</a:t>
            </a:r>
            <a:r>
              <a:rPr lang="en-US" altLang="zh-TW" sz="3600" b="1" dirty="0">
                <a:solidFill>
                  <a:srgbClr val="FF0000"/>
                </a:solidFill>
              </a:rPr>
              <a:t>Classroom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38DA89-135A-49F2-BA7C-888C91971CED}"/>
              </a:ext>
            </a:extLst>
          </p:cNvPr>
          <p:cNvSpPr txBox="1"/>
          <p:nvPr/>
        </p:nvSpPr>
        <p:spPr>
          <a:xfrm>
            <a:off x="498764" y="899730"/>
            <a:ext cx="814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導師完成邀請後，學生還須完成加入課程，方法有二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登入自己的電子信箱，開啟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 dirty="0"/>
              <a:t>課程邀請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dirty="0"/>
              <a:t>的信件，點選加入。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C23C43-31F5-4ACE-8D27-4BE8F03E9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03" y="1558992"/>
            <a:ext cx="5178923" cy="3184152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6DB998D0-7D8F-465D-9265-14B1C08E45FC}"/>
              </a:ext>
            </a:extLst>
          </p:cNvPr>
          <p:cNvSpPr/>
          <p:nvPr/>
        </p:nvSpPr>
        <p:spPr>
          <a:xfrm>
            <a:off x="3095268" y="4083015"/>
            <a:ext cx="684577" cy="514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5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今天只教基本款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CC55AA0-C9CC-4B4E-930C-EF87994F3139}"/>
              </a:ext>
            </a:extLst>
          </p:cNvPr>
          <p:cNvSpPr txBox="1"/>
          <p:nvPr/>
        </p:nvSpPr>
        <p:spPr>
          <a:xfrm>
            <a:off x="464533" y="176035"/>
            <a:ext cx="364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加入</a:t>
            </a:r>
            <a:r>
              <a:rPr lang="en-US" altLang="zh-TW" sz="3600" b="1" dirty="0">
                <a:solidFill>
                  <a:srgbClr val="FF0000"/>
                </a:solidFill>
              </a:rPr>
              <a:t>Classroom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38DA89-135A-49F2-BA7C-888C91971CED}"/>
              </a:ext>
            </a:extLst>
          </p:cNvPr>
          <p:cNvSpPr txBox="1"/>
          <p:nvPr/>
        </p:nvSpPr>
        <p:spPr>
          <a:xfrm>
            <a:off x="498764" y="899730"/>
            <a:ext cx="814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導師完成邀請後，學生還須完成加入課程，方法有二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帳號登入</a:t>
            </a:r>
            <a:r>
              <a:rPr lang="en-US" altLang="zh-TW" dirty="0"/>
              <a:t>classroom</a:t>
            </a:r>
            <a:r>
              <a:rPr lang="zh-TW" altLang="en-US" dirty="0"/>
              <a:t>，加入課程，輸入課程代碼。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C50613-CA00-445F-919C-0E76BF11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9" y="1676677"/>
            <a:ext cx="4403796" cy="24771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79E8B6-71AB-4EFE-886B-ED811DA2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499" y="2546690"/>
            <a:ext cx="4128112" cy="2322063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570D3E2C-AD6F-40D4-9AEC-5FE3FEE51F84}"/>
              </a:ext>
            </a:extLst>
          </p:cNvPr>
          <p:cNvSpPr/>
          <p:nvPr/>
        </p:nvSpPr>
        <p:spPr>
          <a:xfrm>
            <a:off x="4706965" y="3838523"/>
            <a:ext cx="1253749" cy="514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268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還原密碼</a:t>
            </a:r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新北校務系統／學生帳號管理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857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4B0E8B46-4FC9-4156-8FFD-4C4AC0F6DD87}"/>
              </a:ext>
            </a:extLst>
          </p:cNvPr>
          <p:cNvSpPr/>
          <p:nvPr/>
        </p:nvSpPr>
        <p:spPr>
          <a:xfrm>
            <a:off x="2446639" y="566352"/>
            <a:ext cx="797010" cy="1194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857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B0E21E78-8A0F-4E4B-894B-30F8BBAA755C}"/>
              </a:ext>
            </a:extLst>
          </p:cNvPr>
          <p:cNvSpPr/>
          <p:nvPr/>
        </p:nvSpPr>
        <p:spPr>
          <a:xfrm>
            <a:off x="2959444" y="1797909"/>
            <a:ext cx="463378" cy="31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8E7789-4A6E-4016-927A-AB171C61AF8E}"/>
              </a:ext>
            </a:extLst>
          </p:cNvPr>
          <p:cNvSpPr/>
          <p:nvPr/>
        </p:nvSpPr>
        <p:spPr>
          <a:xfrm>
            <a:off x="4677033" y="1740244"/>
            <a:ext cx="251254" cy="31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3164DF4-C61E-4180-8782-3DEA6AB15187}"/>
              </a:ext>
            </a:extLst>
          </p:cNvPr>
          <p:cNvSpPr/>
          <p:nvPr/>
        </p:nvSpPr>
        <p:spPr>
          <a:xfrm>
            <a:off x="1482813" y="1083792"/>
            <a:ext cx="797010" cy="1194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608F417-CF9A-4668-B65B-8D3747BE6A17}"/>
              </a:ext>
            </a:extLst>
          </p:cNvPr>
          <p:cNvSpPr/>
          <p:nvPr/>
        </p:nvSpPr>
        <p:spPr>
          <a:xfrm>
            <a:off x="2209802" y="559144"/>
            <a:ext cx="797010" cy="1194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48B04CD-63F9-4A49-85F2-4153FE528C14}"/>
              </a:ext>
            </a:extLst>
          </p:cNvPr>
          <p:cNvSpPr/>
          <p:nvPr/>
        </p:nvSpPr>
        <p:spPr>
          <a:xfrm>
            <a:off x="1612556" y="1740244"/>
            <a:ext cx="315098" cy="31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9C68859-8A63-4D90-89CE-C1348923B3EE}"/>
              </a:ext>
            </a:extLst>
          </p:cNvPr>
          <p:cNvSpPr/>
          <p:nvPr/>
        </p:nvSpPr>
        <p:spPr>
          <a:xfrm>
            <a:off x="5399632" y="3263807"/>
            <a:ext cx="3260892" cy="10705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新生預設帳密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自訂帳號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民國生出 年 月 日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ex.1040101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導師亦可還原其他預設預設密碼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開視訊</a:t>
            </a:r>
            <a:endParaRPr dirty="0"/>
          </a:p>
        </p:txBody>
      </p:sp>
      <p:sp>
        <p:nvSpPr>
          <p:cNvPr id="3" name="Google Shape;244;p45">
            <a:extLst>
              <a:ext uri="{FF2B5EF4-FFF2-40B4-BE49-F238E27FC236}">
                <a16:creationId xmlns:a16="http://schemas.microsoft.com/office/drawing/2014/main" id="{B8E23B37-7D49-4A5E-AB3F-8BB764D42184}"/>
              </a:ext>
            </a:extLst>
          </p:cNvPr>
          <p:cNvSpPr txBox="1">
            <a:spLocks/>
          </p:cNvSpPr>
          <p:nvPr/>
        </p:nvSpPr>
        <p:spPr>
          <a:xfrm>
            <a:off x="311692" y="2842053"/>
            <a:ext cx="8574161" cy="115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Google Meet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34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DE2223CF-F3DA-4F78-8F46-3CC6FEF1B5ED}"/>
              </a:ext>
            </a:extLst>
          </p:cNvPr>
          <p:cNvSpPr/>
          <p:nvPr/>
        </p:nvSpPr>
        <p:spPr>
          <a:xfrm>
            <a:off x="2069759" y="743980"/>
            <a:ext cx="1241852" cy="207489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E6E4DE5C-6130-4AE7-8E24-E64021727035}"/>
              </a:ext>
            </a:extLst>
          </p:cNvPr>
          <p:cNvSpPr/>
          <p:nvPr/>
        </p:nvSpPr>
        <p:spPr>
          <a:xfrm>
            <a:off x="479856" y="241472"/>
            <a:ext cx="1241852" cy="207489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D02F8C7F-281B-4593-AFC6-600E1D5FCC0A}"/>
              </a:ext>
            </a:extLst>
          </p:cNvPr>
          <p:cNvSpPr/>
          <p:nvPr/>
        </p:nvSpPr>
        <p:spPr>
          <a:xfrm>
            <a:off x="8839201" y="197709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F9D2D7-B889-4FBB-B56B-B205C257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538"/>
            <a:ext cx="9144000" cy="4486423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331FB11F-C4F5-4BA2-96FE-1458CA7339C7}"/>
              </a:ext>
            </a:extLst>
          </p:cNvPr>
          <p:cNvSpPr/>
          <p:nvPr/>
        </p:nvSpPr>
        <p:spPr>
          <a:xfrm>
            <a:off x="642551" y="1816443"/>
            <a:ext cx="3039763" cy="883508"/>
          </a:xfrm>
          <a:prstGeom prst="round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，點選下方加入，待教師開啟會議室後，學生即可登入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meet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527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30B46B05-3032-435D-B4C5-2F33567950EB}"/>
              </a:ext>
            </a:extLst>
          </p:cNvPr>
          <p:cNvSpPr/>
          <p:nvPr/>
        </p:nvSpPr>
        <p:spPr>
          <a:xfrm>
            <a:off x="7123670" y="774872"/>
            <a:ext cx="1019433" cy="2074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86" y="152400"/>
            <a:ext cx="80527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55E1FEF2-A5D0-4AAF-9188-0D9CB98AEDB0}"/>
              </a:ext>
            </a:extLst>
          </p:cNvPr>
          <p:cNvSpPr/>
          <p:nvPr/>
        </p:nvSpPr>
        <p:spPr>
          <a:xfrm>
            <a:off x="7043351" y="774872"/>
            <a:ext cx="1037968" cy="207489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9213F3C0-C684-404F-8E16-5DB0BDF9FC51}"/>
              </a:ext>
            </a:extLst>
          </p:cNvPr>
          <p:cNvSpPr/>
          <p:nvPr/>
        </p:nvSpPr>
        <p:spPr>
          <a:xfrm>
            <a:off x="3816179" y="240957"/>
            <a:ext cx="914400" cy="7414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F649EE4-A762-4C55-A000-5C25CB2E46A9}"/>
              </a:ext>
            </a:extLst>
          </p:cNvPr>
          <p:cNvSpPr/>
          <p:nvPr/>
        </p:nvSpPr>
        <p:spPr>
          <a:xfrm>
            <a:off x="2769974" y="240957"/>
            <a:ext cx="914400" cy="7414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527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1D1B1300-3857-4729-A957-5069555402B4}"/>
              </a:ext>
            </a:extLst>
          </p:cNvPr>
          <p:cNvSpPr/>
          <p:nvPr/>
        </p:nvSpPr>
        <p:spPr>
          <a:xfrm>
            <a:off x="2710249" y="247135"/>
            <a:ext cx="914400" cy="7414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3FE480D-2552-42F9-A931-F140EF51290B}"/>
              </a:ext>
            </a:extLst>
          </p:cNvPr>
          <p:cNvSpPr/>
          <p:nvPr/>
        </p:nvSpPr>
        <p:spPr>
          <a:xfrm>
            <a:off x="3888260" y="247135"/>
            <a:ext cx="914400" cy="7414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2467E938-CB28-4043-8794-4F094B85672D}"/>
              </a:ext>
            </a:extLst>
          </p:cNvPr>
          <p:cNvSpPr/>
          <p:nvPr/>
        </p:nvSpPr>
        <p:spPr>
          <a:xfrm>
            <a:off x="3749383" y="2208253"/>
            <a:ext cx="914400" cy="85004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笑臉 7">
            <a:extLst>
              <a:ext uri="{FF2B5EF4-FFF2-40B4-BE49-F238E27FC236}">
                <a16:creationId xmlns:a16="http://schemas.microsoft.com/office/drawing/2014/main" id="{2A330A25-B77A-4857-A2E0-BC71E7B024FA}"/>
              </a:ext>
            </a:extLst>
          </p:cNvPr>
          <p:cNvSpPr/>
          <p:nvPr/>
        </p:nvSpPr>
        <p:spPr>
          <a:xfrm>
            <a:off x="7889790" y="741406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電子書上課</a:t>
            </a:r>
            <a:endParaRPr dirty="0"/>
          </a:p>
        </p:txBody>
      </p:sp>
      <p:sp>
        <p:nvSpPr>
          <p:cNvPr id="245" name="Google Shape;245;p4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9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0000"/>
                </a:solidFill>
              </a:rPr>
              <a:t>要聲音用分頁</a:t>
            </a:r>
            <a:endParaRPr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0000"/>
                </a:solidFill>
              </a:rPr>
              <a:t>要聲音用分頁</a:t>
            </a:r>
            <a:endParaRPr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FF0000"/>
                </a:solidFill>
              </a:rPr>
              <a:t>要聲音用分頁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175550"/>
            <a:ext cx="85206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今日教學重點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建立班級課程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將學生加入(邀請)成員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重設(還原)學生密碼(tip:校務系統)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和學生視訊(Google Meet)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利用線上電子書分享才有</a:t>
            </a:r>
            <a:r>
              <a:rPr lang="zh-TW" b="1"/>
              <a:t>聲音</a:t>
            </a:r>
            <a:r>
              <a:rPr lang="zh-TW"/>
              <a:t>(分頁)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建立教學科目、學習資料(主題、資料)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建立測驗(表單)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Meet 是利用瀏覽器執行，無法抓到其它軟體(包括電子書發出的聲音)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但是可以抓到瀏覽器播放的影片聲音</a:t>
            </a:r>
            <a:br>
              <a:rPr lang="zh-TW"/>
            </a:br>
            <a:r>
              <a:rPr lang="zh-TW"/>
              <a:t>(youtube)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所以先用</a:t>
            </a:r>
            <a:r>
              <a:rPr lang="zh-TW" b="1"/>
              <a:t>瀏覽器</a:t>
            </a:r>
            <a:r>
              <a:rPr lang="zh-TW"/>
              <a:t>找到教科書線上的電子書、動畫或影片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zh-TW"/>
              <a:t>Meet分享螢幕畫面選擇分頁，</a:t>
            </a:r>
            <a:br>
              <a:rPr lang="zh-TW"/>
            </a:br>
            <a:r>
              <a:rPr lang="zh-TW"/>
              <a:t>選擇電子書的分頁，</a:t>
            </a:r>
            <a:br>
              <a:rPr lang="zh-TW"/>
            </a:br>
            <a:r>
              <a:rPr lang="zh-TW"/>
              <a:t>這樣學生就可以聽到聲音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527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笑臉 3">
            <a:extLst>
              <a:ext uri="{FF2B5EF4-FFF2-40B4-BE49-F238E27FC236}">
                <a16:creationId xmlns:a16="http://schemas.microsoft.com/office/drawing/2014/main" id="{9A6702A1-1207-43ED-BC5F-6BF927C2E042}"/>
              </a:ext>
            </a:extLst>
          </p:cNvPr>
          <p:cNvSpPr/>
          <p:nvPr/>
        </p:nvSpPr>
        <p:spPr>
          <a:xfrm>
            <a:off x="7889790" y="741406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B1842140-B9CA-415C-8977-2DA6ECA4B8A7}"/>
              </a:ext>
            </a:extLst>
          </p:cNvPr>
          <p:cNvSpPr/>
          <p:nvPr/>
        </p:nvSpPr>
        <p:spPr>
          <a:xfrm>
            <a:off x="3749383" y="2208253"/>
            <a:ext cx="914400" cy="85004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527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笑臉 2">
            <a:extLst>
              <a:ext uri="{FF2B5EF4-FFF2-40B4-BE49-F238E27FC236}">
                <a16:creationId xmlns:a16="http://schemas.microsoft.com/office/drawing/2014/main" id="{58E306EE-F1E8-4028-9BAA-EBF42150C296}"/>
              </a:ext>
            </a:extLst>
          </p:cNvPr>
          <p:cNvSpPr/>
          <p:nvPr/>
        </p:nvSpPr>
        <p:spPr>
          <a:xfrm>
            <a:off x="7889790" y="741406"/>
            <a:ext cx="226540" cy="20182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交作業</a:t>
            </a:r>
            <a:endParaRPr/>
          </a:p>
        </p:txBody>
      </p:sp>
      <p:sp>
        <p:nvSpPr>
          <p:cNvPr id="281" name="Google Shape;281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Classroom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3" descr="臺中市東區成功國小 - 停課不停學&#10;&#10;1.學生使用紙本作作業，將紙本作業拍照上傳&#10;2.老師直接在線上批改學生上傳的照片" title="教師 classroom 直接批改照片或pd作業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25" y="115900"/>
            <a:ext cx="6548950" cy="49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606B0A9-730B-4E77-82CC-B8C977ED2989}"/>
              </a:ext>
            </a:extLst>
          </p:cNvPr>
          <p:cNvSpPr txBox="1"/>
          <p:nvPr/>
        </p:nvSpPr>
        <p:spPr>
          <a:xfrm>
            <a:off x="522669" y="2449524"/>
            <a:ext cx="8042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昌福國小呂聰賢老師</a:t>
            </a:r>
            <a:endParaRPr lang="en-US" altLang="zh-TW" sz="1600" dirty="0"/>
          </a:p>
          <a:p>
            <a:r>
              <a:rPr lang="zh-TW" altLang="en-US" sz="1600" dirty="0"/>
              <a:t>網址</a:t>
            </a:r>
            <a:r>
              <a:rPr lang="en-US" altLang="zh-TW" sz="1600" dirty="0"/>
              <a:t>:</a:t>
            </a:r>
          </a:p>
          <a:p>
            <a:r>
              <a:rPr lang="zh-TW" altLang="en-US" sz="1600" dirty="0"/>
              <a:t>關於</a:t>
            </a:r>
            <a:r>
              <a:rPr lang="en-US" altLang="zh-TW" sz="1600" dirty="0"/>
              <a:t>Google Classroom</a:t>
            </a:r>
            <a:r>
              <a:rPr lang="zh-TW" altLang="en-US" sz="1600" dirty="0"/>
              <a:t>相關教學影片</a:t>
            </a:r>
            <a:endParaRPr lang="en-US" altLang="zh-TW" sz="1600" dirty="0"/>
          </a:p>
          <a:p>
            <a:r>
              <a:rPr lang="en-US" altLang="zh-TW" sz="1600" dirty="0">
                <a:hlinkClick r:id="rId2"/>
              </a:rPr>
              <a:t>https://www.youtube.com/watch?v=yw-YhXT1CM8&amp;list=PLU-8o76TOvQVb5MiYPRhozfxc1C21cBWs</a:t>
            </a:r>
            <a:endParaRPr lang="en-US" altLang="zh-TW" sz="1600" dirty="0"/>
          </a:p>
          <a:p>
            <a:endParaRPr lang="en-US" altLang="zh-TW" sz="1600" dirty="0"/>
          </a:p>
          <a:p>
            <a:r>
              <a:rPr lang="zh-TW" altLang="en-US" sz="1600" dirty="0"/>
              <a:t>呂老師的</a:t>
            </a:r>
            <a:r>
              <a:rPr lang="en-US" altLang="zh-TW" sz="1600" dirty="0" err="1"/>
              <a:t>youtube</a:t>
            </a:r>
            <a:r>
              <a:rPr lang="zh-TW" altLang="en-US" sz="1600" dirty="0"/>
              <a:t>頻道內容相當豐富，請老師們可多加利用</a:t>
            </a:r>
          </a:p>
        </p:txBody>
      </p:sp>
      <p:pic>
        <p:nvPicPr>
          <p:cNvPr id="1026" name="Picture 2" descr="https://i.ytimg.com/vi/yw-YhXT1CM8/hqdefault.jpg?sqp=-oaymwEXCOADEI4CSFryq4qpAwkIARUAAIhCGAE=&amp;rs=AOn4CLDSKA97_nI70y1Q5Lcg7jgK2U-9jg">
            <a:hlinkClick r:id="rId2"/>
            <a:extLst>
              <a:ext uri="{FF2B5EF4-FFF2-40B4-BE49-F238E27FC236}">
                <a16:creationId xmlns:a16="http://schemas.microsoft.com/office/drawing/2014/main" id="{42525707-BEAE-4BFF-B4EC-86A19428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6" y="566006"/>
            <a:ext cx="3352021" cy="18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1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175550"/>
            <a:ext cx="85206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今日教學重點(簡化)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建課程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加學生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還原密碼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開視訊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電子書上課</a:t>
            </a:r>
            <a:endParaRPr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zh-TW"/>
              <a:t>交作業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13347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/>
              <a:t>Google 服務</a:t>
            </a:r>
            <a:endParaRPr sz="9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/>
              <a:t>重要概念</a:t>
            </a:r>
            <a:endParaRPr sz="960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33808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7200">
                <a:solidFill>
                  <a:srgbClr val="000000"/>
                </a:solidFill>
                <a:highlight>
                  <a:srgbClr val="FFFF00"/>
                </a:highlight>
              </a:rPr>
              <a:t>協同合作</a:t>
            </a:r>
            <a:endParaRPr sz="72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2945475" y="3211900"/>
            <a:ext cx="2532300" cy="1156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474" y="3260602"/>
            <a:ext cx="782418" cy="78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1600" y="457249"/>
            <a:ext cx="1081740" cy="101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8293" y="495010"/>
            <a:ext cx="1081740" cy="10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7675" y="523568"/>
            <a:ext cx="1043400" cy="98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3650" y="593611"/>
            <a:ext cx="910025" cy="74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91451" y="3298063"/>
            <a:ext cx="707400" cy="70656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4036825" y="3922375"/>
            <a:ext cx="144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chemeClr val="dk1"/>
                </a:solidFill>
              </a:rPr>
              <a:t>Google 帳號</a:t>
            </a:r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2941925" y="3922376"/>
            <a:ext cx="127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chemeClr val="dk1"/>
                </a:solidFill>
              </a:rPr>
              <a:t>Gmail</a:t>
            </a:r>
            <a:endParaRPr/>
          </a:p>
        </p:txBody>
      </p:sp>
      <p:cxnSp>
        <p:nvCxnSpPr>
          <p:cNvPr id="104" name="Google Shape;104;p19"/>
          <p:cNvCxnSpPr>
            <a:stCxn id="100" idx="2"/>
            <a:endCxn id="95" idx="0"/>
          </p:cNvCxnSpPr>
          <p:nvPr/>
        </p:nvCxnSpPr>
        <p:spPr>
          <a:xfrm>
            <a:off x="1718663" y="1342849"/>
            <a:ext cx="2493000" cy="186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5" name="Google Shape;105;p19"/>
          <p:cNvCxnSpPr>
            <a:stCxn id="97" idx="2"/>
            <a:endCxn id="95" idx="0"/>
          </p:cNvCxnSpPr>
          <p:nvPr/>
        </p:nvCxnSpPr>
        <p:spPr>
          <a:xfrm>
            <a:off x="3282470" y="1474488"/>
            <a:ext cx="929100" cy="173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6" name="Google Shape;106;p19"/>
          <p:cNvCxnSpPr>
            <a:stCxn id="98" idx="2"/>
            <a:endCxn id="95" idx="0"/>
          </p:cNvCxnSpPr>
          <p:nvPr/>
        </p:nvCxnSpPr>
        <p:spPr>
          <a:xfrm flipH="1">
            <a:off x="4211763" y="1512230"/>
            <a:ext cx="707400" cy="169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7" name="Google Shape;107;p19"/>
          <p:cNvCxnSpPr>
            <a:stCxn id="99" idx="2"/>
            <a:endCxn id="95" idx="0"/>
          </p:cNvCxnSpPr>
          <p:nvPr/>
        </p:nvCxnSpPr>
        <p:spPr>
          <a:xfrm flipH="1">
            <a:off x="4211575" y="1504725"/>
            <a:ext cx="2407800" cy="170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8" name="Google Shape;108;p19"/>
          <p:cNvSpPr txBox="1"/>
          <p:nvPr/>
        </p:nvSpPr>
        <p:spPr>
          <a:xfrm>
            <a:off x="1280325" y="1435750"/>
            <a:ext cx="10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Classroom</a:t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2746050" y="1435750"/>
            <a:ext cx="10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Meet</a:t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4469525" y="1435750"/>
            <a:ext cx="10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日曆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6097675" y="1435750"/>
            <a:ext cx="10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雲端硬碟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建課程</a:t>
            </a:r>
            <a:r>
              <a:rPr lang="en-US" altLang="zh-TW" dirty="0"/>
              <a:t>(Classroom)</a:t>
            </a:r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tx1"/>
                </a:solidFill>
              </a:rPr>
              <a:t>課堂作業</a:t>
            </a:r>
            <a:r>
              <a:rPr lang="en-US" altLang="zh-TW" dirty="0">
                <a:solidFill>
                  <a:schemeClr val="tx1"/>
                </a:solidFill>
              </a:rPr>
              <a:t>-</a:t>
            </a:r>
            <a:r>
              <a:rPr lang="zh-TW" altLang="en-US" dirty="0">
                <a:solidFill>
                  <a:schemeClr val="tx1"/>
                </a:solidFill>
              </a:rPr>
              <a:t>建主題</a:t>
            </a:r>
            <a:r>
              <a:rPr lang="zh-TW" dirty="0">
                <a:solidFill>
                  <a:schemeClr val="tx1"/>
                </a:solidFill>
              </a:rPr>
              <a:t>)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D558E7-A4BE-4DDF-9A32-A586E102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020"/>
            <a:ext cx="9144000" cy="4515459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6896A283-2A9C-46EA-9880-6D236B6DD9B0}"/>
              </a:ext>
            </a:extLst>
          </p:cNvPr>
          <p:cNvSpPr/>
          <p:nvPr/>
        </p:nvSpPr>
        <p:spPr>
          <a:xfrm>
            <a:off x="6277232" y="2526957"/>
            <a:ext cx="1680519" cy="549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十邊形 4">
            <a:extLst>
              <a:ext uri="{FF2B5EF4-FFF2-40B4-BE49-F238E27FC236}">
                <a16:creationId xmlns:a16="http://schemas.microsoft.com/office/drawing/2014/main" id="{1A00CF74-F3F9-4ECA-A321-1AD79769E5A8}"/>
              </a:ext>
            </a:extLst>
          </p:cNvPr>
          <p:cNvSpPr/>
          <p:nvPr/>
        </p:nvSpPr>
        <p:spPr>
          <a:xfrm>
            <a:off x="6011562" y="2279822"/>
            <a:ext cx="432487" cy="413951"/>
          </a:xfrm>
          <a:prstGeom prst="dec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728</Words>
  <Application>Microsoft Office PowerPoint</Application>
  <PresentationFormat>如螢幕大小 (16:9)</PresentationFormat>
  <Paragraphs>104</Paragraphs>
  <Slides>48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3" baseType="lpstr">
      <vt:lpstr>微軟正黑體</vt:lpstr>
      <vt:lpstr>PMingLiU</vt:lpstr>
      <vt:lpstr>標楷體</vt:lpstr>
      <vt:lpstr>Arial</vt:lpstr>
      <vt:lpstr>Simple Light</vt:lpstr>
      <vt:lpstr>線上教學 快速上手</vt:lpstr>
      <vt:lpstr>先求有  再求好</vt:lpstr>
      <vt:lpstr>今天只教基本款</vt:lpstr>
      <vt:lpstr>今日教學重點</vt:lpstr>
      <vt:lpstr>今日教學重點(簡化)</vt:lpstr>
      <vt:lpstr>Google 服務 重要概念</vt:lpstr>
      <vt:lpstr>PowerPoint 簡報</vt:lpstr>
      <vt:lpstr>建課程(Classroom)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加學生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還原密碼</vt:lpstr>
      <vt:lpstr>PowerPoint 簡報</vt:lpstr>
      <vt:lpstr>PowerPoint 簡報</vt:lpstr>
      <vt:lpstr>開視訊</vt:lpstr>
      <vt:lpstr>PowerPoint 簡報</vt:lpstr>
      <vt:lpstr>PowerPoint 簡報</vt:lpstr>
      <vt:lpstr>PowerPoint 簡報</vt:lpstr>
      <vt:lpstr>PowerPoint 簡報</vt:lpstr>
      <vt:lpstr>電子書上課</vt:lpstr>
      <vt:lpstr>Meet 是利用瀏覽器執行，無法抓到其它軟體(包括電子書發出的聲音)</vt:lpstr>
      <vt:lpstr>但是可以抓到瀏覽器播放的影片聲音 (youtube)</vt:lpstr>
      <vt:lpstr>所以先用瀏覽器找到教科書線上的電子書、動畫或影片</vt:lpstr>
      <vt:lpstr>Meet分享螢幕畫面選擇分頁， 選擇電子書的分頁， 這樣學生就可以聽到聲音 </vt:lpstr>
      <vt:lpstr>PowerPoint 簡報</vt:lpstr>
      <vt:lpstr>PowerPoint 簡報</vt:lpstr>
      <vt:lpstr>交作業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線上教學 快速上手</dc:title>
  <cp:lastModifiedBy>HSINCHIH HUNG</cp:lastModifiedBy>
  <cp:revision>39</cp:revision>
  <cp:lastPrinted>2021-08-26T15:53:45Z</cp:lastPrinted>
  <dcterms:modified xsi:type="dcterms:W3CDTF">2022-04-24T12:44:14Z</dcterms:modified>
</cp:coreProperties>
</file>